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87" r:id="rId2"/>
  </p:sldMasterIdLst>
  <p:notesMasterIdLst>
    <p:notesMasterId r:id="rId15"/>
  </p:notesMasterIdLst>
  <p:sldIdLst>
    <p:sldId id="268" r:id="rId3"/>
    <p:sldId id="269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Rg st="1" end="3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800080"/>
    <a:srgbClr val="339966"/>
    <a:srgbClr val="CC3300"/>
    <a:srgbClr val="99CC00"/>
    <a:srgbClr val="009900"/>
    <a:srgbClr val="CCCC00"/>
    <a:srgbClr val="33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1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5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135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35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35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135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F0A2EF6-CDFB-4EBD-B098-69662F61A07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56040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0BE26661-322A-4FAB-8FDE-D44CF9D5239A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6F44D559-9116-4AE0-AE0F-608A8F983B85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>
            <a:noAutofit/>
          </a:bodyPr>
          <a:lstStyle>
            <a:lvl1pPr algn="ctr">
              <a:defRPr lang="en-US" sz="6000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A71B1FAC-FFAE-42EF-B006-78FF868EF57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3DAA-BBFC-4B27-8AA1-ECE6F272CB4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6A1ED2F-2E1F-4734-86C9-11B9A067614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3518-5B17-4D54-B684-F87574CD88B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1859280"/>
            <a:ext cx="6400800" cy="12954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801112"/>
            <a:ext cx="9144000" cy="932688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762000"/>
          </a:xfrm>
        </p:spPr>
        <p:txBody>
          <a:bodyPr>
            <a:normAutofit/>
          </a:bodyPr>
          <a:lstStyle>
            <a:lvl1pPr marL="0" indent="0" algn="ctr">
              <a:buNone/>
              <a:defRPr sz="200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/>
          <a:p>
            <a:fld id="{0BE26661-322A-4FAB-8FDE-D44CF9D5239A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44D559-9116-4AE0-AE0F-608A8F983B8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1600" y="2438400"/>
            <a:ext cx="6400800" cy="3048001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50F3A3-36DA-4F32-AC39-EDFF4EDC9883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EC5E4952-A591-4845-92AA-389884C5D344}" type="slidenum">
              <a:rPr lang="en-US" altLang="zh-CN" smtClean="0"/>
              <a:t>‹#›</a:t>
            </a:fld>
            <a:endParaRPr lang="en-US" altLang="zh-C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‹#›</a:t>
            </a:fld>
            <a:endParaRPr lang="en-US" altLang="zh-CN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  <p:hf hd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46DF3D8-93C7-417D-89B7-F3D4578E3D6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C2BD58-B0CF-48C8-A17E-A4ACEDD6BFD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7800" y="3410267"/>
            <a:ext cx="6248400" cy="1456373"/>
          </a:xfrm>
        </p:spPr>
        <p:txBody>
          <a:bodyPr anchor="t">
            <a:normAutofit/>
          </a:bodyPr>
          <a:lstStyle>
            <a:lvl1pPr algn="ctr">
              <a:defRPr sz="3600" b="0" i="0" cap="all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47800" y="1503680"/>
            <a:ext cx="6248400" cy="1566862"/>
          </a:xfrm>
        </p:spPr>
        <p:txBody>
          <a:bodyPr anchor="b"/>
          <a:lstStyle>
            <a:lvl1pPr marL="0" indent="0" algn="ctr">
              <a:buNone/>
              <a:defRPr sz="2000" b="0" i="1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pic>
        <p:nvPicPr>
          <p:cNvPr id="8" name="Picture 7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2684462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3716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4BDD0A8-DC96-4760-B741-6ABA43ABF64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61769-8EF3-44E0-A7D3-93886EB8371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4"/>
          </p:nvPr>
        </p:nvSpPr>
        <p:spPr>
          <a:xfrm>
            <a:off x="4648200" y="2438400"/>
            <a:ext cx="3124200" cy="3124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pic>
        <p:nvPicPr>
          <p:cNvPr id="9" name="Picture 8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flourish2.pn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3716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8200" y="2819400"/>
            <a:ext cx="3124200" cy="2743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62201"/>
            <a:ext cx="3125788" cy="451338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359152"/>
            <a:ext cx="3127375" cy="448056"/>
          </a:xfrm>
        </p:spPr>
        <p:txBody>
          <a:bodyPr anchor="b"/>
          <a:lstStyle>
            <a:lvl1pPr marL="0" indent="0" algn="ctr">
              <a:buNone/>
              <a:defRPr sz="1800" b="1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40D7F86-CF24-4714-8F6C-CF3D8B91412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A2AF9-0565-4175-BEDE-6F33066160AE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CFCE077-116C-49C8-A571-AC2116D20D7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D5FC-C284-4AB8-B9C0-F1387DF49C3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pic>
        <p:nvPicPr>
          <p:cNvPr id="7" name="Picture 6" descr="flourish2.png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-14000"/>
          </a:blip>
          <a:stretch>
            <a:fillRect/>
          </a:stretch>
        </p:blipFill>
        <p:spPr>
          <a:xfrm>
            <a:off x="0" y="1618488"/>
            <a:ext cx="9144000" cy="93268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B73ABF3A-A4D7-424D-BC20-493B0C7FB3E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409B-3C6E-4A88-BEC5-0FAC119FAAE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1" y="1676400"/>
            <a:ext cx="2819399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1" y="2275840"/>
            <a:ext cx="2819399" cy="290576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A30ECD10-29A8-4BD4-9855-1F7E2D02E82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04D0-B3AF-4E05-9350-1A5985BE0D2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371600" y="1676400"/>
            <a:ext cx="3276600" cy="35052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2559653-C2D5-434C-9CCD-424FB51DFB3A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785ACB-A090-4903-9943-8ABED5694BE2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que 9"/>
          <p:cNvSpPr/>
          <p:nvPr/>
        </p:nvSpPr>
        <p:spPr>
          <a:xfrm>
            <a:off x="1463040" y="1847088"/>
            <a:ext cx="3090672" cy="3090672"/>
          </a:xfrm>
          <a:prstGeom prst="plaque">
            <a:avLst>
              <a:gd name="adj" fmla="val 8438"/>
            </a:avLst>
          </a:prstGeom>
          <a:noFill/>
          <a:ln w="9525">
            <a:solidFill>
              <a:schemeClr val="tx2">
                <a:alpha val="17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676400"/>
            <a:ext cx="2819400" cy="599440"/>
          </a:xfrm>
        </p:spPr>
        <p:txBody>
          <a:bodyPr anchor="b">
            <a:noAutofit/>
          </a:bodyPr>
          <a:lstStyle>
            <a:lvl1pPr algn="ctr">
              <a:defRPr sz="1700" b="1" cap="all" spc="0" baseline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24000" y="1905000"/>
            <a:ext cx="2971800" cy="2971800"/>
          </a:xfrm>
          <a:prstGeom prst="plaque">
            <a:avLst>
              <a:gd name="adj" fmla="val 8341"/>
            </a:avLst>
          </a:prstGeom>
          <a:solidFill>
            <a:schemeClr val="bg1">
              <a:lumMod val="95000"/>
              <a:alpha val="35000"/>
            </a:schemeClr>
          </a:solidFill>
          <a:ln w="98425" cmpd="thinThick">
            <a:noFill/>
            <a:bevel/>
          </a:ln>
        </p:spPr>
        <p:txBody>
          <a:bodyPr>
            <a:normAutofit/>
          </a:bodyPr>
          <a:lstStyle>
            <a:lvl1pPr marL="0" indent="0" algn="ctr">
              <a:buNone/>
              <a:defRPr sz="1800" baseline="0">
                <a:solidFill>
                  <a:schemeClr val="tx2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0" y="2276856"/>
            <a:ext cx="2819400" cy="2875280"/>
          </a:xfrm>
        </p:spPr>
        <p:txBody>
          <a:bodyPr/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216D5EF-1E5C-4815-A798-38A6844726F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1DE9D0-D4DE-450A-97DD-96B15C8D98E9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A71B1FAC-FFAE-42EF-B006-78FF868EF578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93DAA-BBFC-4B27-8AA1-ECE6F272CB4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209041"/>
            <a:ext cx="1295400" cy="4318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400" y="1219199"/>
            <a:ext cx="5181600" cy="42672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6A1ED2F-2E1F-4734-86C9-11B9A067614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773518-5B17-4D54-B684-F87574CD88B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fld id="{C46DF3D8-93C7-417D-89B7-F3D4578E3D60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CBC2BD58-B0CF-48C8-A17E-A4ACEDD6BF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4BDD0A8-DC96-4760-B741-6ABA43ABF64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61769-8EF3-44E0-A7D3-93886EB8371F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C40D7F86-CF24-4714-8F6C-CF3D8B91412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8A2AF9-0565-4175-BEDE-6F33066160A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CFCE077-116C-49C8-A571-AC2116D20D71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9DD5FC-C284-4AB8-B9C0-F1387DF49C3B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B73ABF3A-A4D7-424D-BC20-493B0C7FB3EE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D3409B-3C6E-4A88-BEC5-0FAC119FAAE8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A30ECD10-29A8-4BD4-9855-1F7E2D02E82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FA04D0-B3AF-4E05-9350-1A5985BE0D2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fld id="{1216D5EF-1E5C-4815-A798-38A6844726F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D1DE9D0-D4DE-450A-97DD-96B15C8D98E9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EC47EC64-22F5-4CBE-BD72-BCD4923EBE4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C309CBC0-47FF-4C2D-9175-BED0C59C555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window3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1295400"/>
            <a:ext cx="6400800" cy="685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057400"/>
            <a:ext cx="6400800" cy="342900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 bwMode="white">
          <a:xfrm>
            <a:off x="304800" y="6356350"/>
            <a:ext cx="2133600" cy="365125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ctr"/>
          <a:lstStyle>
            <a:lvl1pPr algn="l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 bwMode="white">
          <a:xfrm>
            <a:off x="2971800" y="6356350"/>
            <a:ext cx="3200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EC47EC64-22F5-4CBE-BD72-BCD4923EBE43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white">
          <a:xfrm>
            <a:off x="6675120" y="636422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baseline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C309CBC0-47FF-4C2D-9175-BED0C59C5556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3600" kern="1200" cap="all" spc="30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0" indent="-274320" algn="l" defTabSz="914400" rtl="0" eaLnBrk="1" latinLnBrk="0" hangingPunct="1">
        <a:lnSpc>
          <a:spcPct val="150000"/>
        </a:lnSpc>
        <a:spcBef>
          <a:spcPct val="20000"/>
        </a:spcBef>
        <a:buClrTx/>
        <a:buFont typeface="Wingdings" pitchFamily="2" charset="2"/>
        <a:buChar char="v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Tx/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7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/>
          <a:p>
            <a:fld id="{525B5D18-4C9D-4101-BDAB-3A11066B339A}" type="slidenum">
              <a:rPr lang="en-US" altLang="zh-CN"/>
              <a:pPr/>
              <a:t>1</a:t>
            </a:fld>
            <a:endParaRPr lang="en-US" altLang="zh-CN"/>
          </a:p>
        </p:txBody>
      </p:sp>
      <p:sp>
        <p:nvSpPr>
          <p:cNvPr id="134146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数据仓库的设计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9027" name="Rectangle 3"/>
          <p:cNvSpPr>
            <a:spLocks noGrp="1" noChangeArrowheads="1"/>
          </p:cNvSpPr>
          <p:nvPr>
            <p:ph idx="1"/>
          </p:nvPr>
        </p:nvSpPr>
        <p:spPr>
          <a:xfrm>
            <a:off x="949325" y="1844675"/>
            <a:ext cx="7661275" cy="4114800"/>
          </a:xfrm>
        </p:spPr>
        <p:txBody>
          <a:bodyPr/>
          <a:lstStyle/>
          <a:p>
            <a:r>
              <a:rPr lang="zh-CN" altLang="en-US"/>
              <a:t>逻辑模型设计</a:t>
            </a:r>
          </a:p>
          <a:p>
            <a:pPr lvl="1"/>
            <a:r>
              <a:rPr lang="zh-CN" altLang="en-US"/>
              <a:t>在数据仓库概念模型基础上可以设计逻辑模型。</a:t>
            </a:r>
            <a:endParaRPr lang="zh-CN" altLang="en-US" sz="1200"/>
          </a:p>
          <a:p>
            <a:r>
              <a:rPr lang="zh-CN" altLang="en-US"/>
              <a:t>物理模型设计</a:t>
            </a:r>
          </a:p>
          <a:p>
            <a:pPr lvl="1"/>
            <a:r>
              <a:rPr lang="zh-CN" altLang="en-US">
                <a:latin typeface="宋体" pitchFamily="2" charset="-122"/>
              </a:rPr>
              <a:t>在逻辑模型设计基础上确定数据的存储结构、索引策略、存储分配及数据存放位置等与物理有关的内容。</a:t>
            </a:r>
          </a:p>
          <a:p>
            <a:pPr lvl="1"/>
            <a:r>
              <a:rPr lang="zh-CN" altLang="en-US">
                <a:latin typeface="宋体" pitchFamily="2" charset="-122"/>
              </a:rPr>
              <a:t>物理模型设计的具体方法与数据库设计中的大致相似。 </a:t>
            </a:r>
            <a:endParaRPr lang="zh-CN" altLang="en-US" b="1">
              <a:solidFill>
                <a:srgbClr val="FF00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8A8B6E3-E7C2-432B-93BE-60F591CD0436}" type="slidenum">
              <a:rPr lang="en-US" altLang="zh-CN"/>
              <a:pPr/>
              <a:t>10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0974B-81C8-4341-BD02-4A5333F2784F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10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数据仓库生成</a:t>
            </a:r>
          </a:p>
          <a:p>
            <a:pPr lvl="1"/>
            <a:r>
              <a:rPr lang="zh-CN" altLang="en-US"/>
              <a:t>根据逻辑模型与物理模型</a:t>
            </a:r>
            <a:r>
              <a:rPr lang="zh-CN" altLang="en-US" b="1"/>
              <a:t>用数据仓库的建模语言定义数据模式</a:t>
            </a:r>
            <a:r>
              <a:rPr lang="zh-CN" altLang="en-US"/>
              <a:t>。</a:t>
            </a:r>
          </a:p>
          <a:p>
            <a:pPr lvl="1"/>
            <a:r>
              <a:rPr lang="zh-CN" altLang="en-US"/>
              <a:t>根据元数据</a:t>
            </a:r>
            <a:r>
              <a:rPr lang="zh-CN" altLang="en-US" b="1"/>
              <a:t>编制数据抽取程序</a:t>
            </a:r>
            <a:r>
              <a:rPr lang="zh-CN" altLang="en-US"/>
              <a:t>，将数据源中的数据作加工以形成数据仓库中的数据。</a:t>
            </a:r>
          </a:p>
          <a:p>
            <a:pPr lvl="1"/>
            <a:r>
              <a:rPr lang="zh-CN" altLang="en-US" b="1"/>
              <a:t>数据加载</a:t>
            </a:r>
            <a:r>
              <a:rPr lang="zh-CN" altLang="en-US"/>
              <a:t>：将数据源中的数据，通过数据抽取程序加载到数据仓库中去。</a:t>
            </a:r>
          </a:p>
          <a:p>
            <a:pPr lvl="1"/>
            <a:endParaRPr lang="en-US" altLang="zh-CN" b="1">
              <a:solidFill>
                <a:srgbClr val="FF00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BDB4E6E-F59C-44A4-966B-DEE5FA6EE2E9}" type="slidenum">
              <a:rPr lang="en-US" altLang="zh-CN"/>
              <a:pPr/>
              <a:t>11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9CEA4-9D71-426C-B1E6-FC0161C118B9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11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310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/>
              <a:t>数据仓库的使用与维护</a:t>
            </a:r>
          </a:p>
          <a:p>
            <a:pPr lvl="1"/>
            <a:r>
              <a:rPr lang="zh-CN" altLang="en-US">
                <a:latin typeface="宋体" pitchFamily="2" charset="-122"/>
              </a:rPr>
              <a:t>建立分析、决策应用系统，在应用系统完成后即可投入使用，在使用中不断加深理解，改进主题，依照原型法的思想使系统更趋完善。</a:t>
            </a:r>
          </a:p>
          <a:p>
            <a:pPr lvl="1"/>
            <a:r>
              <a:rPr lang="zh-CN" altLang="en-US">
                <a:latin typeface="宋体" pitchFamily="2" charset="-122"/>
              </a:rPr>
              <a:t>在使用过程中还要不断加强维护。数据仓库维护的主要工作是数据刷新、数据的调整以及淘汰数据的及时清洗等。</a:t>
            </a:r>
          </a:p>
          <a:p>
            <a:endParaRPr lang="en-US" altLang="zh-CN" b="1">
              <a:solidFill>
                <a:srgbClr val="FF0066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00F7E2F-3C68-4C9F-8A26-1A6FA7AAD1C3}" type="slidenum">
              <a:rPr lang="en-US" altLang="zh-CN"/>
              <a:pPr/>
              <a:t>12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0923F8-3666-4B28-9A5E-B47725A7EDF7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12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主要内容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设计原则分类</a:t>
            </a:r>
          </a:p>
          <a:p>
            <a:r>
              <a:rPr lang="zh-CN" altLang="en-US" dirty="0"/>
              <a:t>面向主题原则</a:t>
            </a:r>
          </a:p>
          <a:p>
            <a:r>
              <a:rPr lang="zh-CN" altLang="en-US" dirty="0"/>
              <a:t>数据驱动原则</a:t>
            </a:r>
          </a:p>
          <a:p>
            <a:r>
              <a:rPr lang="zh-CN" altLang="en-US" dirty="0"/>
              <a:t>原型法设计原则</a:t>
            </a:r>
          </a:p>
          <a:p>
            <a:r>
              <a:rPr lang="zh-CN" altLang="en-US" dirty="0"/>
              <a:t>具体步骤</a:t>
            </a:r>
          </a:p>
          <a:p>
            <a:endParaRPr lang="zh-CN" altLang="en-US" dirty="0"/>
          </a:p>
          <a:p>
            <a:endParaRPr lang="en-US" altLang="zh-CN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9E42CC43-9059-4F6B-8C18-69B8FC79EC84}" type="slidenum">
              <a:rPr lang="en-US" altLang="zh-CN"/>
              <a:pPr/>
              <a:t>2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5AB4-A6C5-4767-93CD-4213FD95694C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2</a:t>
            </a:fld>
            <a:endParaRPr lang="en-US" altLang="zh-CN" dirty="0"/>
          </a:p>
        </p:txBody>
      </p:sp>
      <p:sp>
        <p:nvSpPr>
          <p:cNvPr id="4" name="动作按钮: 后退或前一项 3">
            <a:hlinkClick r:id="" action="ppaction://hlinkshowjump?jump=previousslide" highlightClick="1"/>
          </p:cNvPr>
          <p:cNvSpPr/>
          <p:nvPr/>
        </p:nvSpPr>
        <p:spPr>
          <a:xfrm>
            <a:off x="6444208" y="5013176"/>
            <a:ext cx="288032" cy="288032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动作按钮: 前进或下一项 5">
            <a:hlinkClick r:id="" action="ppaction://hlinkshowjump?jump=nextslide" highlightClick="1"/>
          </p:cNvPr>
          <p:cNvSpPr/>
          <p:nvPr/>
        </p:nvSpPr>
        <p:spPr>
          <a:xfrm>
            <a:off x="6948264" y="5013176"/>
            <a:ext cx="288032" cy="288032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6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6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6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" dur="2000" fill="hold"/>
                                        <p:tgtEl>
                                          <p:spTgt spid="136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39" dur="2000" fill="hold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4" grpId="0"/>
      <p:bldP spid="136195" grpId="0" uiExpand="1" build="p"/>
      <p:bldP spid="136195" grpId="1" uiExpand="1" build="p"/>
      <p:bldP spid="136195" grpId="2" uiExpand="1" build="p"/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设计原则分类</a:t>
            </a:r>
          </a:p>
        </p:txBody>
      </p:sp>
      <p:sp>
        <p:nvSpPr>
          <p:cNvPr id="121859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z="2800" dirty="0"/>
              <a:t>数据仓库是面向主题的、集成的、非易失的、随时间不断变化的，这些特点决定了数据仓库的系统设计不能采用同开发传统的</a:t>
            </a:r>
            <a:r>
              <a:rPr lang="en-US" altLang="zh-CN" sz="2800" dirty="0">
                <a:latin typeface="Times New Roman" pitchFamily="18" charset="0"/>
              </a:rPr>
              <a:t>OLTP</a:t>
            </a:r>
            <a:r>
              <a:rPr lang="zh-CN" altLang="en-US" sz="2800" dirty="0"/>
              <a:t>数据库一样的设计方法，其设计过程必须遵循下述三条原则：</a:t>
            </a:r>
          </a:p>
          <a:p>
            <a:pPr lvl="1"/>
            <a:r>
              <a:rPr lang="zh-CN" altLang="en-US" dirty="0">
                <a:latin typeface="宋体" pitchFamily="2" charset="-122"/>
              </a:rPr>
              <a:t>面向主题原则</a:t>
            </a:r>
          </a:p>
          <a:p>
            <a:pPr lvl="1"/>
            <a:r>
              <a:rPr lang="zh-CN" altLang="en-US" dirty="0">
                <a:latin typeface="宋体" pitchFamily="2" charset="-122"/>
              </a:rPr>
              <a:t>数据驱动原则</a:t>
            </a:r>
          </a:p>
          <a:p>
            <a:pPr lvl="1"/>
            <a:r>
              <a:rPr lang="zh-CN" altLang="en-US" dirty="0">
                <a:latin typeface="宋体" pitchFamily="2" charset="-122"/>
              </a:rPr>
              <a:t>原型法设计原则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E574B910-44A8-429C-B082-DB1DF5056941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9ACC18-17DC-4090-92AA-99AE37EF0360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3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面向主题原则</a:t>
            </a:r>
          </a:p>
        </p:txBody>
      </p:sp>
      <p:sp>
        <p:nvSpPr>
          <p:cNvPr id="12288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endParaRPr lang="en-US" altLang="zh-CN" sz="2400"/>
          </a:p>
          <a:p>
            <a:pPr lvl="1"/>
            <a:r>
              <a:rPr lang="zh-CN" altLang="en-US" sz="2400">
                <a:latin typeface="宋体" pitchFamily="2" charset="-122"/>
              </a:rPr>
              <a:t>构建数据仓库的目的是面向企业的管理人员，为经营管理提供决策支持信息。因此数据仓库的组织设计必须以用户决策的需要来确定，即从用户决策的主观需求（主题）开始。</a:t>
            </a:r>
          </a:p>
          <a:p>
            <a:pPr lvl="1"/>
            <a:endParaRPr lang="zh-CN" altLang="en-US" sz="2400">
              <a:latin typeface="宋体" pitchFamily="2" charset="-122"/>
            </a:endParaRPr>
          </a:p>
          <a:p>
            <a:pPr lvl="1"/>
            <a:r>
              <a:rPr lang="zh-CN" altLang="en-US" sz="2400">
                <a:latin typeface="宋体" pitchFamily="2" charset="-122"/>
              </a:rPr>
              <a:t>为了进行数据分析首先要有分析的主题，以主题为起始点，进行相关数据的设计，最终建立起一个面向主题的分析型环境。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4313D41A-0F48-4466-B17D-822064FFFE71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DC546B-CDEF-44ED-A5ED-1342113AD216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4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数据驱动原则</a:t>
            </a:r>
          </a:p>
        </p:txBody>
      </p:sp>
      <p:sp>
        <p:nvSpPr>
          <p:cNvPr id="12390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1700213"/>
            <a:ext cx="7704138" cy="3746500"/>
          </a:xfrm>
        </p:spPr>
        <p:txBody>
          <a:bodyPr/>
          <a:lstStyle/>
          <a:p>
            <a:pPr lvl="1"/>
            <a:r>
              <a:rPr lang="zh-CN" altLang="en-US" b="1">
                <a:latin typeface="宋体" pitchFamily="2" charset="-122"/>
              </a:rPr>
              <a:t>数据的来源</a:t>
            </a:r>
          </a:p>
          <a:p>
            <a:pPr lvl="2"/>
            <a:r>
              <a:rPr lang="zh-CN" altLang="en-US" sz="2000">
                <a:latin typeface="宋体" pitchFamily="2" charset="-122"/>
              </a:rPr>
              <a:t>由于数据仓库是在现存数据库系统基础上进行开发的，它着眼于有效地提取、综合、集成和挖掘已有数据库中的数据资源，服务于企业高层领导管理决策分析的需要。因此数据仓库中的数据必须是从已有的数据源中抽取出来，是已经存在的数据或对已经存在的数据进行加工处理而获得。</a:t>
            </a:r>
          </a:p>
          <a:p>
            <a:pPr lvl="1"/>
            <a:r>
              <a:rPr lang="zh-CN" altLang="en-US" b="1">
                <a:latin typeface="宋体" pitchFamily="2" charset="-122"/>
              </a:rPr>
              <a:t>数据驱动方法（原则）</a:t>
            </a:r>
          </a:p>
          <a:p>
            <a:pPr lvl="2"/>
            <a:r>
              <a:rPr lang="zh-CN" altLang="en-US" sz="2000">
                <a:latin typeface="宋体" pitchFamily="2" charset="-122"/>
              </a:rPr>
              <a:t>在数据仓库设计中，由于其所有数据均应建立在已有的数据库基础上，即是从已经存在于操作型环境中的数据出发进行数据仓库的设计，这种设计方法被称为：“数据驱动”方法。</a:t>
            </a:r>
          </a:p>
          <a:p>
            <a:pPr>
              <a:buFont typeface="Wingdings" pitchFamily="2" charset="2"/>
              <a:buNone/>
            </a:pPr>
            <a:endParaRPr lang="zh-CN" altLang="en-US"/>
          </a:p>
          <a:p>
            <a:endParaRPr lang="en-US" altLang="zh-CN" sz="2000">
              <a:latin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66E50977-D7D1-47B9-ADC1-451F845B9127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A8284F-4733-437E-AE6C-CA84F075ADCA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5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原型法设计原则</a:t>
            </a:r>
          </a:p>
        </p:txBody>
      </p:sp>
      <p:sp>
        <p:nvSpPr>
          <p:cNvPr id="124931" name="Rectangle 3"/>
          <p:cNvSpPr>
            <a:spLocks noGrp="1" noChangeArrowheads="1"/>
          </p:cNvSpPr>
          <p:nvPr>
            <p:ph idx="1"/>
          </p:nvPr>
        </p:nvSpPr>
        <p:spPr>
          <a:xfrm>
            <a:off x="179388" y="1700213"/>
            <a:ext cx="8382000" cy="4114800"/>
          </a:xfrm>
        </p:spPr>
        <p:txBody>
          <a:bodyPr/>
          <a:lstStyle/>
          <a:p>
            <a:pPr lvl="1">
              <a:lnSpc>
                <a:spcPct val="90000"/>
              </a:lnSpc>
            </a:pPr>
            <a:r>
              <a:rPr lang="zh-CN" altLang="en-US" sz="2400">
                <a:latin typeface="宋体" pitchFamily="2" charset="-122"/>
              </a:rPr>
              <a:t>数据仓库系统的原始需求不明确，且不断变化与增加，开发者最初并不能确切了解到用户的明确而详细的需求，用户所能提供的无非是需求的大的方向以及部分需求，更不能较准确地预见到以后的需求。因此，采用原型法来进行数据仓库的开发是比较合适的，即从构建系统的基本框架着手，不断丰富与完善整个系统。</a:t>
            </a:r>
            <a:endParaRPr lang="zh-CN" altLang="en-US" sz="2000">
              <a:latin typeface="宋体" pitchFamily="2" charset="-122"/>
            </a:endParaRPr>
          </a:p>
          <a:p>
            <a:pPr lvl="1">
              <a:lnSpc>
                <a:spcPct val="90000"/>
              </a:lnSpc>
            </a:pPr>
            <a:r>
              <a:rPr lang="zh-CN" altLang="en-US" sz="2400">
                <a:latin typeface="宋体" pitchFamily="2" charset="-122"/>
              </a:rPr>
              <a:t>数据仓库的设计是一个逐步求精的过程，用户的需求是在设计过程中不断细化明确的。同时，数据仓库系统的开发也是一个经过不断循环、反馈而使系统不断增长与完善的过程。在数据仓库开发的整个过程中，自始至终要求决策人员和开发者的共同参与和密切合作，不做或尽量少做无效工作或重复工作。</a:t>
            </a:r>
            <a:endParaRPr lang="zh-CN" altLang="en-US" sz="240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17DFE694-9DBA-4DF7-8236-02CD38F99DA3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65FA1-3CD2-46A9-95C1-A2CE0F29F1B2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6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59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>
                <a:latin typeface="宋体" pitchFamily="2" charset="-122"/>
              </a:rPr>
              <a:t>数据仓库设计大致有如下几个步骤</a:t>
            </a:r>
            <a:r>
              <a:rPr lang="zh-CN" altLang="en-US"/>
              <a:t>：</a:t>
            </a:r>
          </a:p>
          <a:p>
            <a:pPr lvl="1"/>
            <a:r>
              <a:rPr lang="zh-CN" altLang="en-US"/>
              <a:t>明确主题</a:t>
            </a:r>
          </a:p>
          <a:p>
            <a:pPr lvl="1"/>
            <a:r>
              <a:rPr lang="zh-CN" altLang="en-US"/>
              <a:t>概念设计</a:t>
            </a:r>
          </a:p>
          <a:p>
            <a:pPr lvl="1"/>
            <a:r>
              <a:rPr lang="zh-CN" altLang="en-US"/>
              <a:t>技术准备</a:t>
            </a:r>
          </a:p>
          <a:p>
            <a:pPr lvl="1"/>
            <a:r>
              <a:rPr lang="zh-CN" altLang="en-US"/>
              <a:t>逻辑设计</a:t>
            </a:r>
          </a:p>
          <a:p>
            <a:pPr lvl="1"/>
            <a:r>
              <a:rPr lang="zh-CN" altLang="en-US"/>
              <a:t>物理设计</a:t>
            </a:r>
          </a:p>
          <a:p>
            <a:pPr lvl="1"/>
            <a:r>
              <a:rPr lang="zh-CN" altLang="en-US"/>
              <a:t>数据仓库生成</a:t>
            </a:r>
          </a:p>
          <a:p>
            <a:pPr lvl="1"/>
            <a:r>
              <a:rPr lang="zh-CN" altLang="en-US"/>
              <a:t>数据仓库的运行与维护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0DF5FE8B-4D27-4B5C-8D91-C4E6F913CD3E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92232-8060-4996-83E0-E8D48A32DD71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7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6979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73238"/>
            <a:ext cx="7661275" cy="4114800"/>
          </a:xfrm>
        </p:spPr>
        <p:txBody>
          <a:bodyPr/>
          <a:lstStyle/>
          <a:p>
            <a:pPr algn="just"/>
            <a:r>
              <a:rPr lang="zh-CN" altLang="en-US"/>
              <a:t>明确主题</a:t>
            </a:r>
          </a:p>
          <a:p>
            <a:pPr lvl="1" algn="just"/>
            <a:r>
              <a:rPr lang="zh-CN" altLang="en-US" sz="2000"/>
              <a:t>在数据仓库设计的开始，首先要做的事是有关分析人员需确定领域的分析对象，这个</a:t>
            </a:r>
            <a:r>
              <a:rPr lang="zh-CN" altLang="en-US" sz="2000">
                <a:latin typeface="宋体" pitchFamily="2" charset="-122"/>
              </a:rPr>
              <a:t>对象就是主题。</a:t>
            </a:r>
          </a:p>
          <a:p>
            <a:pPr lvl="2" algn="just"/>
            <a:r>
              <a:rPr lang="zh-CN" altLang="en-US" sz="2000">
                <a:latin typeface="宋体" pitchFamily="2" charset="-122"/>
              </a:rPr>
              <a:t>如在商场中经常需要分析的主题是商品、顾客与供应商。</a:t>
            </a:r>
          </a:p>
          <a:p>
            <a:pPr algn="just"/>
            <a:endParaRPr lang="zh-CN" altLang="en-US" sz="2000">
              <a:latin typeface="宋体" pitchFamily="2" charset="-122"/>
            </a:endParaRPr>
          </a:p>
          <a:p>
            <a:pPr lvl="1" algn="just"/>
            <a:r>
              <a:rPr lang="zh-CN" altLang="en-US" sz="2000">
                <a:latin typeface="宋体" pitchFamily="2" charset="-122"/>
              </a:rPr>
              <a:t>主题是一种较高层次的抽象，对它的认识与表示是一个逐步完善的过程。因此，在开始时不妨先确定一个初步的主题概念以利于设计工作的开始，此后随着设计工作的进一步开展，再逐步扩充与完善。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AE5F8EC-22D0-40A9-BA65-94AD649E745B}" type="slidenum">
              <a:rPr lang="en-US" altLang="zh-CN"/>
              <a:pPr/>
              <a:t>8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B9AF3D-4723-4694-8037-0EDBC9FE7054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8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具体步骤</a:t>
            </a:r>
          </a:p>
        </p:txBody>
      </p:sp>
      <p:sp>
        <p:nvSpPr>
          <p:cNvPr id="128003" name="Rectangle 3"/>
          <p:cNvSpPr>
            <a:spLocks noGrp="1" noChangeArrowheads="1"/>
          </p:cNvSpPr>
          <p:nvPr>
            <p:ph idx="1"/>
          </p:nvPr>
        </p:nvSpPr>
        <p:spPr>
          <a:xfrm>
            <a:off x="900113" y="1700213"/>
            <a:ext cx="7488237" cy="4897437"/>
          </a:xfrm>
        </p:spPr>
        <p:txBody>
          <a:bodyPr/>
          <a:lstStyle/>
          <a:p>
            <a:r>
              <a:rPr lang="zh-CN" altLang="en-US" sz="2400"/>
              <a:t>概念设计</a:t>
            </a:r>
          </a:p>
          <a:p>
            <a:pPr lvl="1"/>
            <a:r>
              <a:rPr lang="zh-CN" altLang="en-US" sz="2000"/>
              <a:t>在明确主题与已有数据源的情况下，用</a:t>
            </a:r>
            <a:r>
              <a:rPr lang="en-US" altLang="zh-CN" sz="2000"/>
              <a:t>E-R</a:t>
            </a:r>
            <a:r>
              <a:rPr lang="zh-CN" altLang="en-US" sz="2000"/>
              <a:t>图建立一个数据仓库抽象数据模型。</a:t>
            </a:r>
          </a:p>
          <a:p>
            <a:r>
              <a:rPr lang="zh-CN" altLang="en-US" sz="2400"/>
              <a:t>技术准备</a:t>
            </a:r>
          </a:p>
          <a:p>
            <a:pPr lvl="1"/>
            <a:r>
              <a:rPr lang="zh-CN" altLang="en-US" sz="2000">
                <a:latin typeface="宋体" pitchFamily="2" charset="-122"/>
              </a:rPr>
              <a:t>准备具体的物理实现环境，包括：</a:t>
            </a:r>
          </a:p>
          <a:p>
            <a:pPr lvl="2"/>
            <a:r>
              <a:rPr lang="zh-CN" altLang="en-US" sz="2000" b="1"/>
              <a:t>概念模型的评估</a:t>
            </a:r>
            <a:r>
              <a:rPr lang="zh-CN" altLang="en-US" sz="2000"/>
              <a:t>：其内容包括数据仓库的性能指标，如数据存取能力，模型重组能力，数据装载能力等。</a:t>
            </a:r>
          </a:p>
          <a:p>
            <a:pPr lvl="2"/>
            <a:r>
              <a:rPr lang="zh-CN" altLang="en-US" sz="2000"/>
              <a:t>在评估基础上</a:t>
            </a:r>
            <a:r>
              <a:rPr lang="zh-CN" altLang="en-US" sz="2000" b="1"/>
              <a:t>提出数据仓库的软硬件平台要求</a:t>
            </a:r>
            <a:r>
              <a:rPr lang="zh-CN" altLang="en-US" sz="2000"/>
              <a:t>，包括计算机、网络结构、操作系统、数据库及数据仓库软件的选购要求等。</a:t>
            </a:r>
            <a:endParaRPr lang="zh-CN" altLang="en-US" sz="2000">
              <a:latin typeface="宋体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30896569-4201-4E93-8D5B-FB51B7004E4D}" type="slidenum">
              <a:rPr lang="en-US" altLang="zh-CN"/>
              <a:pPr/>
              <a:t>9</a:t>
            </a:fld>
            <a:endParaRPr lang="en-US" altLang="zh-CN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50808C-4FD8-4CB1-AF0E-28DBA09EC1CD}" type="datetime1">
              <a:rPr lang="zh-CN" altLang="en-US" smtClean="0"/>
              <a:t>2022-6-25</a:t>
            </a:fld>
            <a:endParaRPr lang="en-US" altLang="zh-CN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0F8073-2FEB-463C-8105-9D08C63F871B}" type="slidenum">
              <a:rPr lang="en-US" altLang="zh-CN" smtClean="0"/>
              <a:t>9</a:t>
            </a:fld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5000">
        <p14:ripple/>
      </p:transition>
    </mc:Choice>
    <mc:Fallback>
      <p:transition spd="slow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平衡">
  <a:themeElements>
    <a:clrScheme name="首页配色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00206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1E50D2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时装设计">
  <a:themeElements>
    <a:clrScheme name="正文配色">
      <a:dk1>
        <a:sysClr val="windowText" lastClr="000000"/>
      </a:dk1>
      <a:lt1>
        <a:sysClr val="window" lastClr="FFFFFF"/>
      </a:lt1>
      <a:dk2>
        <a:srgbClr val="37302A"/>
      </a:dk2>
      <a:lt2>
        <a:srgbClr val="D0CCB9"/>
      </a:lt2>
      <a:accent1>
        <a:srgbClr val="FFFF00"/>
      </a:accent1>
      <a:accent2>
        <a:srgbClr val="A09781"/>
      </a:accent2>
      <a:accent3>
        <a:srgbClr val="85776D"/>
      </a:accent3>
      <a:accent4>
        <a:srgbClr val="AEAFA9"/>
      </a:accent4>
      <a:accent5>
        <a:srgbClr val="8D878B"/>
      </a:accent5>
      <a:accent6>
        <a:srgbClr val="6B6149"/>
      </a:accent6>
      <a:hlink>
        <a:srgbClr val="B6A272"/>
      </a:hlink>
      <a:folHlink>
        <a:srgbClr val="8A784F"/>
      </a:folHlink>
    </a:clrScheme>
    <a:fontScheme name="黑领结">
      <a:maj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Garamond"/>
        <a:ea typeface=""/>
        <a:cs typeface=""/>
        <a:font script="Grek" typeface="Constantia"/>
        <a:font script="Cyrl" typeface="Constantia"/>
        <a:font script="Jpan" typeface="ＭＳ Ｐ明朝"/>
        <a:font script="Hang" typeface="궁서"/>
        <a:font script="Hans" typeface="仿宋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时装设计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80000"/>
              </a:schemeClr>
            </a:gs>
          </a:gsLst>
          <a:path path="circle">
            <a:fillToRect l="50000" t="100000" r="100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30000"/>
                <a:satMod val="200000"/>
              </a:schemeClr>
              <a:schemeClr val="phClr">
                <a:tint val="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首页配色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002060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1E50D2"/>
    </a:folHlink>
  </a:clrScheme>
</a:themeOverride>
</file>

<file path=ppt/theme/themeOverride10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11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12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2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3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4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5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6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7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ppt/theme/themeOverride8.xml><?xml version="1.0" encoding="utf-8"?>
<a:themeOverride xmlns:a="http://schemas.openxmlformats.org/drawingml/2006/main">
  <a:clrScheme name="首页配色">
    <a:dk1>
      <a:sysClr val="windowText" lastClr="000000"/>
    </a:dk1>
    <a:lt1>
      <a:sysClr val="window" lastClr="FFFFFF"/>
    </a:lt1>
    <a:dk2>
      <a:srgbClr val="696464"/>
    </a:dk2>
    <a:lt2>
      <a:srgbClr val="E9E5DC"/>
    </a:lt2>
    <a:accent1>
      <a:srgbClr val="002060"/>
    </a:accent1>
    <a:accent2>
      <a:srgbClr val="9B2D1F"/>
    </a:accent2>
    <a:accent3>
      <a:srgbClr val="A28E6A"/>
    </a:accent3>
    <a:accent4>
      <a:srgbClr val="956251"/>
    </a:accent4>
    <a:accent5>
      <a:srgbClr val="918485"/>
    </a:accent5>
    <a:accent6>
      <a:srgbClr val="855D5D"/>
    </a:accent6>
    <a:hlink>
      <a:srgbClr val="CC9900"/>
    </a:hlink>
    <a:folHlink>
      <a:srgbClr val="1E50D2"/>
    </a:folHlink>
  </a:clrScheme>
</a:themeOverride>
</file>

<file path=ppt/theme/themeOverride9.xml><?xml version="1.0" encoding="utf-8"?>
<a:themeOverride xmlns:a="http://schemas.openxmlformats.org/drawingml/2006/main">
  <a:clrScheme name="正文配色">
    <a:dk1>
      <a:sysClr val="windowText" lastClr="000000"/>
    </a:dk1>
    <a:lt1>
      <a:sysClr val="window" lastClr="FFFFFF"/>
    </a:lt1>
    <a:dk2>
      <a:srgbClr val="37302A"/>
    </a:dk2>
    <a:lt2>
      <a:srgbClr val="D0CCB9"/>
    </a:lt2>
    <a:accent1>
      <a:srgbClr val="FFFF00"/>
    </a:accent1>
    <a:accent2>
      <a:srgbClr val="A09781"/>
    </a:accent2>
    <a:accent3>
      <a:srgbClr val="85776D"/>
    </a:accent3>
    <a:accent4>
      <a:srgbClr val="AEAFA9"/>
    </a:accent4>
    <a:accent5>
      <a:srgbClr val="8D878B"/>
    </a:accent5>
    <a:accent6>
      <a:srgbClr val="6B6149"/>
    </a:accent6>
    <a:hlink>
      <a:srgbClr val="B6A272"/>
    </a:hlink>
    <a:folHlink>
      <a:srgbClr val="8A784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default</Template>
  <TotalTime>48</TotalTime>
  <Words>932</Words>
  <Application>Microsoft Office PowerPoint</Application>
  <PresentationFormat>全屏显示(4:3)</PresentationFormat>
  <Paragraphs>96</Paragraphs>
  <Slides>12</Slides>
  <Notes>0</Notes>
  <HiddenSlides>1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平衡</vt:lpstr>
      <vt:lpstr>时装设计</vt:lpstr>
      <vt:lpstr>数据仓库的设计</vt:lpstr>
      <vt:lpstr>主要内容</vt:lpstr>
      <vt:lpstr>设计原则分类</vt:lpstr>
      <vt:lpstr>面向主题原则</vt:lpstr>
      <vt:lpstr>数据驱动原则</vt:lpstr>
      <vt:lpstr>原型法设计原则</vt:lpstr>
      <vt:lpstr>具体步骤</vt:lpstr>
      <vt:lpstr>具体步骤</vt:lpstr>
      <vt:lpstr>具体步骤</vt:lpstr>
      <vt:lpstr>具体步骤</vt:lpstr>
      <vt:lpstr>具体步骤</vt:lpstr>
      <vt:lpstr>具体步骤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数据仓库的设计</dc:title>
  <dc:creator>sky</dc:creator>
  <cp:lastModifiedBy>Microsoft</cp:lastModifiedBy>
  <cp:revision>15</cp:revision>
  <cp:lastPrinted>1601-01-01T00:00:00Z</cp:lastPrinted>
  <dcterms:created xsi:type="dcterms:W3CDTF">2008-11-01T08:18:01Z</dcterms:created>
  <dcterms:modified xsi:type="dcterms:W3CDTF">2022-06-25T02:21:20Z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7</vt:i4>
  </property>
</Properties>
</file>