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3" r:id="rId1"/>
  </p:sldMasterIdLst>
  <p:notesMasterIdLst>
    <p:notesMasterId r:id="rId14"/>
  </p:notesMasterIdLst>
  <p:sldIdLst>
    <p:sldId id="268" r:id="rId2"/>
    <p:sldId id="269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66FF"/>
    <a:srgbClr val="800080"/>
    <a:srgbClr val="339966"/>
    <a:srgbClr val="CC3300"/>
    <a:srgbClr val="99CC00"/>
    <a:srgbClr val="009900"/>
    <a:srgbClr val="CCCC00"/>
    <a:srgbClr val="339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5620"/>
    <p:restoredTop sz="94660"/>
  </p:normalViewPr>
  <p:slideViewPr>
    <p:cSldViewPr>
      <p:cViewPr varScale="1">
        <p:scale>
          <a:sx n="62" d="100"/>
          <a:sy n="62" d="100"/>
        </p:scale>
        <p:origin x="-96" y="-103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17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zh-CN"/>
          </a:p>
        </p:txBody>
      </p:sp>
      <p:sp>
        <p:nvSpPr>
          <p:cNvPr id="13517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 altLang="zh-CN"/>
          </a:p>
        </p:txBody>
      </p:sp>
      <p:sp>
        <p:nvSpPr>
          <p:cNvPr id="135172" name="Rectangle 4"/>
          <p:cNvSpPr>
            <a:spLocks noRo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13517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3517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zh-CN"/>
          </a:p>
        </p:txBody>
      </p:sp>
      <p:sp>
        <p:nvSpPr>
          <p:cNvPr id="13517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F0A2EF6-CDFB-4EBD-B098-69662F61A072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07560406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70" name="Rectangle 6"/>
          <p:cNvSpPr>
            <a:spLocks noGrp="1" noChangeArrowheads="1"/>
          </p:cNvSpPr>
          <p:nvPr>
            <p:ph type="subTitle" idx="1"/>
          </p:nvPr>
        </p:nvSpPr>
        <p:spPr>
          <a:xfrm>
            <a:off x="2286000" y="3581400"/>
            <a:ext cx="5638800" cy="1905000"/>
          </a:xfrm>
        </p:spPr>
        <p:txBody>
          <a:bodyPr/>
          <a:lstStyle>
            <a:lvl1pPr marL="0" indent="0">
              <a:buFont typeface="Wingdings" pitchFamily="2" charset="2"/>
              <a:buNone/>
              <a:defRPr/>
            </a:lvl1pPr>
          </a:lstStyle>
          <a:p>
            <a:pPr lvl="0"/>
            <a:r>
              <a:rPr lang="zh-CN" altLang="en-US" noProof="0" smtClean="0"/>
              <a:t>单击此处编辑母版副标题样式</a:t>
            </a:r>
          </a:p>
        </p:txBody>
      </p:sp>
      <p:sp>
        <p:nvSpPr>
          <p:cNvPr id="88071" name="Rectangle 7"/>
          <p:cNvSpPr>
            <a:spLocks noGrp="1" noChangeArrowheads="1"/>
          </p:cNvSpPr>
          <p:nvPr>
            <p:ph type="dt" sz="half" idx="2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88072" name="Rectangle 8"/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fld id="{0BE26661-322A-4FAB-8FDE-D44CF9D5239A}" type="slidenum">
              <a:rPr lang="en-US" altLang="zh-CN"/>
              <a:pPr/>
              <a:t>‹#›</a:t>
            </a:fld>
            <a:endParaRPr lang="en-US" altLang="zh-CN"/>
          </a:p>
        </p:txBody>
      </p:sp>
      <p:sp>
        <p:nvSpPr>
          <p:cNvPr id="88073" name="Rectangle 9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6F44D559-9116-4AE0-AE0F-608A8F983B85}" type="slidenum">
              <a:rPr lang="en-US" altLang="zh-CN"/>
              <a:pPr/>
              <a:t>‹#›</a:t>
            </a:fld>
            <a:endParaRPr lang="en-US" altLang="zh-CN"/>
          </a:p>
        </p:txBody>
      </p:sp>
      <p:grpSp>
        <p:nvGrpSpPr>
          <p:cNvPr id="88076" name="Group 12"/>
          <p:cNvGrpSpPr>
            <a:grpSpLocks/>
          </p:cNvGrpSpPr>
          <p:nvPr/>
        </p:nvGrpSpPr>
        <p:grpSpPr bwMode="auto">
          <a:xfrm>
            <a:off x="0" y="914400"/>
            <a:ext cx="8686800" cy="2514600"/>
            <a:chOff x="0" y="576"/>
            <a:chExt cx="5472" cy="1584"/>
          </a:xfrm>
        </p:grpSpPr>
        <p:sp>
          <p:nvSpPr>
            <p:cNvPr id="88066" name="Oval 2"/>
            <p:cNvSpPr>
              <a:spLocks noChangeArrowheads="1"/>
            </p:cNvSpPr>
            <p:nvPr/>
          </p:nvSpPr>
          <p:spPr bwMode="auto">
            <a:xfrm>
              <a:off x="144" y="576"/>
              <a:ext cx="1584" cy="1584"/>
            </a:xfrm>
            <a:prstGeom prst="ellipse">
              <a:avLst/>
            </a:prstGeom>
            <a:noFill/>
            <a:ln w="12700">
              <a:solidFill>
                <a:schemeClr val="accent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zh-CN" altLang="zh-CN"/>
            </a:p>
          </p:txBody>
        </p:sp>
        <p:sp>
          <p:nvSpPr>
            <p:cNvPr id="88067" name="Rectangle 3"/>
            <p:cNvSpPr>
              <a:spLocks noChangeArrowheads="1"/>
            </p:cNvSpPr>
            <p:nvPr/>
          </p:nvSpPr>
          <p:spPr bwMode="hidden">
            <a:xfrm>
              <a:off x="0" y="1056"/>
              <a:ext cx="2976" cy="7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zh-CN" altLang="zh-CN" sz="2400">
                <a:latin typeface="Times New Roman" pitchFamily="18" charset="0"/>
              </a:endParaRPr>
            </a:p>
          </p:txBody>
        </p:sp>
        <p:sp>
          <p:nvSpPr>
            <p:cNvPr id="88068" name="Rectangle 4"/>
            <p:cNvSpPr>
              <a:spLocks noChangeArrowheads="1"/>
            </p:cNvSpPr>
            <p:nvPr/>
          </p:nvSpPr>
          <p:spPr bwMode="hidden">
            <a:xfrm>
              <a:off x="2496" y="1056"/>
              <a:ext cx="2976" cy="720"/>
            </a:xfrm>
            <a:prstGeom prst="rect">
              <a:avLst/>
            </a:pr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zh-CN" altLang="zh-CN" sz="2400">
                <a:latin typeface="Times New Roman" pitchFamily="18" charset="0"/>
              </a:endParaRPr>
            </a:p>
          </p:txBody>
        </p:sp>
        <p:sp>
          <p:nvSpPr>
            <p:cNvPr id="88074" name="Freeform 10"/>
            <p:cNvSpPr>
              <a:spLocks noChangeArrowheads="1"/>
            </p:cNvSpPr>
            <p:nvPr/>
          </p:nvSpPr>
          <p:spPr bwMode="auto">
            <a:xfrm>
              <a:off x="384" y="960"/>
              <a:ext cx="144" cy="913"/>
            </a:xfrm>
            <a:custGeom>
              <a:avLst/>
              <a:gdLst>
                <a:gd name="T0" fmla="*/ 1000 w 1000"/>
                <a:gd name="T1" fmla="*/ 1000 h 1000"/>
                <a:gd name="T2" fmla="*/ 0 w 1000"/>
                <a:gd name="T3" fmla="*/ 1000 h 1000"/>
                <a:gd name="T4" fmla="*/ 0 w 1000"/>
                <a:gd name="T5" fmla="*/ 0 h 1000"/>
                <a:gd name="T6" fmla="*/ 1000 w 1000"/>
                <a:gd name="T7" fmla="*/ 0 h 1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00" h="1000">
                  <a:moveTo>
                    <a:pt x="1000" y="1000"/>
                  </a:moveTo>
                  <a:lnTo>
                    <a:pt x="0" y="1000"/>
                  </a:lnTo>
                  <a:lnTo>
                    <a:pt x="0" y="0"/>
                  </a:lnTo>
                  <a:lnTo>
                    <a:pt x="1000" y="0"/>
                  </a:lnTo>
                </a:path>
              </a:pathLst>
            </a:custGeom>
            <a:noFill/>
            <a:ln w="76200" cmpd="sng">
              <a:solidFill>
                <a:schemeClr val="tx2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8075" name="Freeform 11"/>
            <p:cNvSpPr>
              <a:spLocks noChangeArrowheads="1"/>
            </p:cNvSpPr>
            <p:nvPr/>
          </p:nvSpPr>
          <p:spPr bwMode="auto">
            <a:xfrm>
              <a:off x="4944" y="762"/>
              <a:ext cx="165" cy="864"/>
            </a:xfrm>
            <a:custGeom>
              <a:avLst/>
              <a:gdLst>
                <a:gd name="T0" fmla="*/ 0 w 1000"/>
                <a:gd name="T1" fmla="*/ 0 h 1000"/>
                <a:gd name="T2" fmla="*/ 1000 w 1000"/>
                <a:gd name="T3" fmla="*/ 0 h 1000"/>
                <a:gd name="T4" fmla="*/ 1000 w 1000"/>
                <a:gd name="T5" fmla="*/ 1000 h 1000"/>
                <a:gd name="T6" fmla="*/ 0 w 1000"/>
                <a:gd name="T7" fmla="*/ 1000 h 1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00" h="1000">
                  <a:moveTo>
                    <a:pt x="0" y="0"/>
                  </a:moveTo>
                  <a:lnTo>
                    <a:pt x="1000" y="0"/>
                  </a:lnTo>
                  <a:lnTo>
                    <a:pt x="1000" y="1000"/>
                  </a:lnTo>
                  <a:lnTo>
                    <a:pt x="0" y="1000"/>
                  </a:lnTo>
                </a:path>
              </a:pathLst>
            </a:custGeom>
            <a:noFill/>
            <a:ln w="76200" cap="flat" cmpd="sng">
              <a:solidFill>
                <a:schemeClr val="accent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88069" name="Rectangle 5"/>
          <p:cNvSpPr>
            <a:spLocks noGrp="1" noChangeArrowheads="1"/>
          </p:cNvSpPr>
          <p:nvPr>
            <p:ph type="ctrTitle"/>
          </p:nvPr>
        </p:nvSpPr>
        <p:spPr>
          <a:xfrm>
            <a:off x="838200" y="1443038"/>
            <a:ext cx="7086600" cy="1600200"/>
          </a:xfrm>
        </p:spPr>
        <p:txBody>
          <a:bodyPr anchor="ctr"/>
          <a:lstStyle>
            <a:lvl1pPr>
              <a:defRPr/>
            </a:lvl1pPr>
          </a:lstStyle>
          <a:p>
            <a:pPr lvl="0"/>
            <a:r>
              <a:rPr lang="zh-CN" altLang="en-US" noProof="0" smtClean="0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A71B1FAC-FFAE-42EF-B006-78FF868EF578}" type="slidenum">
              <a:rPr lang="en-US" altLang="zh-CN"/>
              <a:pPr/>
              <a:t>‹#›</a:t>
            </a:fld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6493DAA-BBFC-4B27-8AA1-ECE6F272CB44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6537762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91313" y="96838"/>
            <a:ext cx="1919287" cy="5999162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931863" y="96838"/>
            <a:ext cx="5607050" cy="5999162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36A1ED2F-2E1F-4734-86C9-11B9A067614B}" type="slidenum">
              <a:rPr lang="en-US" altLang="zh-CN"/>
              <a:pPr/>
              <a:t>‹#›</a:t>
            </a:fld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1773518-5B17-4D54-B684-F87574CD88B5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573240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62559653-C2D5-434C-9CCD-424FB51DFB3A}" type="slidenum">
              <a:rPr lang="en-US" altLang="zh-CN"/>
              <a:pPr/>
              <a:t>‹#›</a:t>
            </a:fld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7785ACB-A090-4903-9943-8ABED5694BE2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2478024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C46DF3D8-93C7-417D-89B7-F3D4578E3D60}" type="slidenum">
              <a:rPr lang="en-US" altLang="zh-CN"/>
              <a:pPr/>
              <a:t>‹#›</a:t>
            </a:fld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BC2BD58-B0CF-48C8-A17E-A4ACEDD6BFD1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3053865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949325" y="1981200"/>
            <a:ext cx="3754438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856163" y="1981200"/>
            <a:ext cx="3754437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C4BDD0A8-DC96-4760-B741-6ABA43ABF64F}" type="slidenum">
              <a:rPr lang="en-US" altLang="zh-CN"/>
              <a:pPr/>
              <a:t>‹#›</a:t>
            </a:fld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0561769-8EF3-44E0-A7D3-93886EB8371F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750492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C40D7F86-CF24-4714-8F6C-CF3D8B91412B}" type="slidenum">
              <a:rPr lang="en-US" altLang="zh-CN"/>
              <a:pPr/>
              <a:t>‹#›</a:t>
            </a:fld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38A2AF9-0565-4175-BEDE-6F33066160A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5504722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3CFCE077-116C-49C8-A571-AC2116D20D71}" type="slidenum">
              <a:rPr lang="en-US" altLang="zh-CN"/>
              <a:pPr/>
              <a:t>‹#›</a:t>
            </a:fld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19DD5FC-C284-4AB8-B9C0-F1387DF49C3B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5115618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B73ABF3A-A4D7-424D-BC20-493B0C7FB3EE}" type="slidenum">
              <a:rPr lang="en-US" altLang="zh-CN"/>
              <a:pPr/>
              <a:t>‹#›</a:t>
            </a:fld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BD3409B-3C6E-4A88-BEC5-0FAC119FAAE8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546785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A30ECD10-29A8-4BD4-9855-1F7E2D02E823}" type="slidenum">
              <a:rPr lang="en-US" altLang="zh-CN"/>
              <a:pPr/>
              <a:t>‹#›</a:t>
            </a:fld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5FA04D0-B3AF-4E05-9350-1A5985BE0D23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4970705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1216D5EF-1E5C-4815-A798-38A6844726FB}" type="slidenum">
              <a:rPr lang="en-US" altLang="zh-CN"/>
              <a:pPr/>
              <a:t>‹#›</a:t>
            </a:fld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D1DE9D0-D4DE-450A-97DD-96B15C8D98E9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488949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Rectangle 2"/>
          <p:cNvSpPr>
            <a:spLocks noChangeArrowheads="1"/>
          </p:cNvSpPr>
          <p:nvPr/>
        </p:nvSpPr>
        <p:spPr bwMode="auto">
          <a:xfrm>
            <a:off x="0" y="1377950"/>
            <a:ext cx="2133600" cy="101600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zh-CN" sz="2400">
              <a:latin typeface="Times New Roman" pitchFamily="18" charset="0"/>
            </a:endParaRPr>
          </a:p>
        </p:txBody>
      </p:sp>
      <p:sp>
        <p:nvSpPr>
          <p:cNvPr id="87043" name="Rectangle 3"/>
          <p:cNvSpPr>
            <a:spLocks noChangeArrowheads="1"/>
          </p:cNvSpPr>
          <p:nvPr/>
        </p:nvSpPr>
        <p:spPr bwMode="auto">
          <a:xfrm>
            <a:off x="1447800" y="1377950"/>
            <a:ext cx="7239000" cy="101600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zh-CN" altLang="zh-CN" sz="2400">
              <a:latin typeface="Times New Roman" pitchFamily="18" charset="0"/>
            </a:endParaRPr>
          </a:p>
        </p:txBody>
      </p:sp>
      <p:sp>
        <p:nvSpPr>
          <p:cNvPr id="87044" name="Rectangle 4"/>
          <p:cNvSpPr>
            <a:spLocks noGrp="1" noChangeArrowheads="1"/>
          </p:cNvSpPr>
          <p:nvPr>
            <p:ph type="title"/>
          </p:nvPr>
        </p:nvSpPr>
        <p:spPr bwMode="auto">
          <a:xfrm>
            <a:off x="931863" y="96838"/>
            <a:ext cx="7158037" cy="1412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87045" name="Rectangle 5"/>
          <p:cNvSpPr>
            <a:spLocks noGrp="1" noChangeArrowheads="1"/>
          </p:cNvSpPr>
          <p:nvPr>
            <p:ph type="body" idx="1"/>
          </p:nvPr>
        </p:nvSpPr>
        <p:spPr bwMode="auto">
          <a:xfrm>
            <a:off x="949325" y="1981200"/>
            <a:ext cx="7661275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87046" name="Rectangle 6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94615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/>
            </a:lvl1pPr>
          </a:lstStyle>
          <a:p>
            <a:endParaRPr lang="en-US" altLang="zh-CN"/>
          </a:p>
        </p:txBody>
      </p:sp>
      <p:sp>
        <p:nvSpPr>
          <p:cNvPr id="87047" name="Rectangle 7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3528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/>
            </a:lvl1pPr>
          </a:lstStyle>
          <a:p>
            <a:fld id="{EC47EC64-22F5-4CBE-BD72-BCD4923EBE43}" type="slidenum">
              <a:rPr lang="en-US" altLang="zh-CN"/>
              <a:pPr/>
              <a:t>‹#›</a:t>
            </a:fld>
            <a:endParaRPr lang="en-US" altLang="zh-CN"/>
          </a:p>
        </p:txBody>
      </p:sp>
      <p:sp>
        <p:nvSpPr>
          <p:cNvPr id="87048" name="Rectangle 8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056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/>
            </a:lvl1pPr>
          </a:lstStyle>
          <a:p>
            <a:fld id="{C309CBC0-47FF-4C2D-9175-BED0C59C5556}" type="slidenum">
              <a:rPr lang="en-US" altLang="zh-CN"/>
              <a:pPr/>
              <a:t>‹#›</a:t>
            </a:fld>
            <a:endParaRPr lang="en-US" altLang="zh-CN"/>
          </a:p>
        </p:txBody>
      </p:sp>
      <p:sp>
        <p:nvSpPr>
          <p:cNvPr id="87049" name="Freeform 9"/>
          <p:cNvSpPr>
            <a:spLocks noChangeArrowheads="1"/>
          </p:cNvSpPr>
          <p:nvPr/>
        </p:nvSpPr>
        <p:spPr bwMode="auto">
          <a:xfrm>
            <a:off x="838200" y="561975"/>
            <a:ext cx="152400" cy="1066800"/>
          </a:xfrm>
          <a:custGeom>
            <a:avLst/>
            <a:gdLst>
              <a:gd name="T0" fmla="*/ 1000 w 1000"/>
              <a:gd name="T1" fmla="*/ 1000 h 1000"/>
              <a:gd name="T2" fmla="*/ 0 w 1000"/>
              <a:gd name="T3" fmla="*/ 1000 h 1000"/>
              <a:gd name="T4" fmla="*/ 0 w 1000"/>
              <a:gd name="T5" fmla="*/ 0 h 1000"/>
              <a:gd name="T6" fmla="*/ 1000 w 1000"/>
              <a:gd name="T7" fmla="*/ 0 h 10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000" h="1000">
                <a:moveTo>
                  <a:pt x="1000" y="1000"/>
                </a:moveTo>
                <a:lnTo>
                  <a:pt x="0" y="1000"/>
                </a:lnTo>
                <a:lnTo>
                  <a:pt x="0" y="0"/>
                </a:lnTo>
                <a:lnTo>
                  <a:pt x="1000" y="0"/>
                </a:lnTo>
              </a:path>
            </a:pathLst>
          </a:custGeom>
          <a:noFill/>
          <a:ln w="76200" cmpd="sng">
            <a:solidFill>
              <a:schemeClr val="tx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7050" name="Freeform 10"/>
          <p:cNvSpPr>
            <a:spLocks noChangeArrowheads="1"/>
          </p:cNvSpPr>
          <p:nvPr/>
        </p:nvSpPr>
        <p:spPr bwMode="auto">
          <a:xfrm>
            <a:off x="8262938" y="269875"/>
            <a:ext cx="152400" cy="1073150"/>
          </a:xfrm>
          <a:custGeom>
            <a:avLst/>
            <a:gdLst>
              <a:gd name="T0" fmla="*/ 0 w 1000"/>
              <a:gd name="T1" fmla="*/ 0 h 1000"/>
              <a:gd name="T2" fmla="*/ 1000 w 1000"/>
              <a:gd name="T3" fmla="*/ 0 h 1000"/>
              <a:gd name="T4" fmla="*/ 1000 w 1000"/>
              <a:gd name="T5" fmla="*/ 1000 h 1000"/>
              <a:gd name="T6" fmla="*/ 0 w 1000"/>
              <a:gd name="T7" fmla="*/ 1000 h 10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000" h="1000">
                <a:moveTo>
                  <a:pt x="0" y="0"/>
                </a:moveTo>
                <a:lnTo>
                  <a:pt x="1000" y="0"/>
                </a:lnTo>
                <a:lnTo>
                  <a:pt x="1000" y="1000"/>
                </a:lnTo>
                <a:lnTo>
                  <a:pt x="0" y="1000"/>
                </a:lnTo>
              </a:path>
            </a:pathLst>
          </a:custGeom>
          <a:noFill/>
          <a:ln w="76200" cap="flat" cmpd="sng">
            <a:solidFill>
              <a:schemeClr val="accent1"/>
            </a:solidFill>
            <a:prstDash val="solid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  <p:sldLayoutId id="2147483674" r:id="rId11"/>
  </p:sldLayoutIdLst>
  <p:hf sldNum="0" hdr="0" dt="0"/>
  <p:txStyles>
    <p:titleStyle>
      <a:lvl1pPr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  <a:ea typeface="宋体" pitchFamily="2" charset="-122"/>
        </a:defRPr>
      </a:lvl2pPr>
      <a:lvl3pPr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  <a:ea typeface="宋体" pitchFamily="2" charset="-122"/>
        </a:defRPr>
      </a:lvl3pPr>
      <a:lvl4pPr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  <a:ea typeface="宋体" pitchFamily="2" charset="-122"/>
        </a:defRPr>
      </a:lvl4pPr>
      <a:lvl5pPr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  <a:ea typeface="宋体" pitchFamily="2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  <a:ea typeface="宋体" pitchFamily="2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  <a:ea typeface="宋体" pitchFamily="2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  <a:ea typeface="宋体" pitchFamily="2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447675" indent="-44767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buChar char="n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889000" indent="-439738" algn="l" rtl="0" fontAlgn="base">
        <a:spcBef>
          <a:spcPct val="20000"/>
        </a:spcBef>
        <a:spcAft>
          <a:spcPct val="0"/>
        </a:spcAft>
        <a:buClr>
          <a:schemeClr val="hlink"/>
        </a:buClr>
        <a:buSzPct val="65000"/>
        <a:buFont typeface="Wingdings" pitchFamily="2" charset="2"/>
        <a:buChar char="¡"/>
        <a:defRPr sz="2800">
          <a:solidFill>
            <a:schemeClr val="tx1"/>
          </a:solidFill>
          <a:latin typeface="+mn-lt"/>
          <a:ea typeface="+mn-ea"/>
        </a:defRPr>
      </a:lvl2pPr>
      <a:lvl3pPr marL="1293813" indent="-403225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buChar char="n"/>
        <a:defRPr sz="2400">
          <a:solidFill>
            <a:schemeClr val="tx1"/>
          </a:solidFill>
          <a:latin typeface="+mn-lt"/>
          <a:ea typeface="+mn-ea"/>
        </a:defRPr>
      </a:lvl3pPr>
      <a:lvl4pPr marL="1681163" indent="-385763" algn="l" rtl="0" fontAlgn="base">
        <a:spcBef>
          <a:spcPct val="20000"/>
        </a:spcBef>
        <a:spcAft>
          <a:spcPct val="0"/>
        </a:spcAft>
        <a:buClr>
          <a:schemeClr val="hlink"/>
        </a:buClr>
        <a:buSzPct val="75000"/>
        <a:buFont typeface="Wingdings" pitchFamily="2" charset="2"/>
        <a:buChar char="¡"/>
        <a:defRPr sz="2000">
          <a:solidFill>
            <a:schemeClr val="tx1"/>
          </a:solidFill>
          <a:latin typeface="+mn-lt"/>
          <a:ea typeface="+mn-ea"/>
        </a:defRPr>
      </a:lvl4pPr>
      <a:lvl5pPr marL="2070100" indent="-3873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+mn-ea"/>
        </a:defRPr>
      </a:lvl5pPr>
      <a:lvl6pPr marL="2527300" indent="-3873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+mn-ea"/>
        </a:defRPr>
      </a:lvl6pPr>
      <a:lvl7pPr marL="2984500" indent="-3873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+mn-ea"/>
        </a:defRPr>
      </a:lvl7pPr>
      <a:lvl8pPr marL="3441700" indent="-3873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+mn-ea"/>
        </a:defRPr>
      </a:lvl8pPr>
      <a:lvl9pPr marL="3898900" indent="-3873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8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/>
          <a:p>
            <a:fld id="{525B5D18-4C9D-4101-BDAB-3A11066B339A}" type="slidenum">
              <a:rPr lang="en-US" altLang="zh-CN"/>
              <a:pPr/>
              <a:t>1</a:t>
            </a:fld>
            <a:endParaRPr lang="en-US" altLang="zh-CN"/>
          </a:p>
        </p:txBody>
      </p:sp>
      <p:sp>
        <p:nvSpPr>
          <p:cNvPr id="134146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/>
              <a:t>数据仓库的设计</a:t>
            </a:r>
          </a:p>
        </p:txBody>
      </p:sp>
      <p:sp>
        <p:nvSpPr>
          <p:cNvPr id="134147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zh-CN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fld id="{98A8B6E3-E7C2-432B-93BE-60F591CD0436}" type="slidenum">
              <a:rPr lang="en-US" altLang="zh-CN"/>
              <a:pPr/>
              <a:t>10</a:t>
            </a:fld>
            <a:endParaRPr lang="en-US" altLang="zh-CN"/>
          </a:p>
        </p:txBody>
      </p:sp>
      <p:sp>
        <p:nvSpPr>
          <p:cNvPr id="1290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具体步骤</a:t>
            </a:r>
          </a:p>
        </p:txBody>
      </p:sp>
      <p:sp>
        <p:nvSpPr>
          <p:cNvPr id="12902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49325" y="1844675"/>
            <a:ext cx="7661275" cy="4114800"/>
          </a:xfrm>
        </p:spPr>
        <p:txBody>
          <a:bodyPr/>
          <a:lstStyle/>
          <a:p>
            <a:r>
              <a:rPr lang="zh-CN" altLang="en-US"/>
              <a:t>逻辑模型设计</a:t>
            </a:r>
          </a:p>
          <a:p>
            <a:pPr lvl="1"/>
            <a:r>
              <a:rPr lang="zh-CN" altLang="en-US"/>
              <a:t>在数据仓库概念模型基础上可以设计逻辑模型。</a:t>
            </a:r>
            <a:endParaRPr lang="zh-CN" altLang="en-US" sz="1200"/>
          </a:p>
          <a:p>
            <a:r>
              <a:rPr lang="zh-CN" altLang="en-US"/>
              <a:t>物理模型设计</a:t>
            </a:r>
          </a:p>
          <a:p>
            <a:pPr lvl="1"/>
            <a:r>
              <a:rPr lang="zh-CN" altLang="en-US">
                <a:latin typeface="宋体" pitchFamily="2" charset="-122"/>
              </a:rPr>
              <a:t>在逻辑模型设计基础上确定数据的存储结构、索引策略、存储分配及数据存放位置等与物理有关的内容。</a:t>
            </a:r>
          </a:p>
          <a:p>
            <a:pPr lvl="1"/>
            <a:r>
              <a:rPr lang="zh-CN" altLang="en-US">
                <a:latin typeface="宋体" pitchFamily="2" charset="-122"/>
              </a:rPr>
              <a:t>物理模型设计的具体方法与数据库设计中的大致相似。 </a:t>
            </a:r>
            <a:endParaRPr lang="zh-CN" altLang="en-US" b="1">
              <a:solidFill>
                <a:srgbClr val="FF0066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fld id="{6BDB4E6E-F59C-44A4-966B-DEE5FA6EE2E9}" type="slidenum">
              <a:rPr lang="en-US" altLang="zh-CN"/>
              <a:pPr/>
              <a:t>11</a:t>
            </a:fld>
            <a:endParaRPr lang="en-US" altLang="zh-CN"/>
          </a:p>
        </p:txBody>
      </p:sp>
      <p:sp>
        <p:nvSpPr>
          <p:cNvPr id="1300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具体步骤</a:t>
            </a:r>
          </a:p>
        </p:txBody>
      </p:sp>
      <p:sp>
        <p:nvSpPr>
          <p:cNvPr id="1300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数据仓库生成</a:t>
            </a:r>
          </a:p>
          <a:p>
            <a:pPr lvl="1"/>
            <a:r>
              <a:rPr lang="zh-CN" altLang="en-US"/>
              <a:t>根据逻辑模型与物理模型</a:t>
            </a:r>
            <a:r>
              <a:rPr lang="zh-CN" altLang="en-US" b="1"/>
              <a:t>用数据仓库的建模语言定义数据模式</a:t>
            </a:r>
            <a:r>
              <a:rPr lang="zh-CN" altLang="en-US"/>
              <a:t>。</a:t>
            </a:r>
          </a:p>
          <a:p>
            <a:pPr lvl="1"/>
            <a:r>
              <a:rPr lang="zh-CN" altLang="en-US"/>
              <a:t>根据元数据</a:t>
            </a:r>
            <a:r>
              <a:rPr lang="zh-CN" altLang="en-US" b="1"/>
              <a:t>编制数据抽取程序</a:t>
            </a:r>
            <a:r>
              <a:rPr lang="zh-CN" altLang="en-US"/>
              <a:t>，将数据源中的数据作加工以形成数据仓库中的数据。</a:t>
            </a:r>
          </a:p>
          <a:p>
            <a:pPr lvl="1"/>
            <a:r>
              <a:rPr lang="zh-CN" altLang="en-US" b="1"/>
              <a:t>数据加载</a:t>
            </a:r>
            <a:r>
              <a:rPr lang="zh-CN" altLang="en-US"/>
              <a:t>：将数据源中的数据，通过数据抽取程序加载到数据仓库中去。</a:t>
            </a:r>
          </a:p>
          <a:p>
            <a:pPr lvl="1"/>
            <a:endParaRPr lang="en-US" altLang="zh-CN" b="1">
              <a:solidFill>
                <a:srgbClr val="FF0066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fld id="{600F7E2F-3C68-4C9F-8A26-1A6FA7AAD1C3}" type="slidenum">
              <a:rPr lang="en-US" altLang="zh-CN"/>
              <a:pPr/>
              <a:t>12</a:t>
            </a:fld>
            <a:endParaRPr lang="en-US" altLang="zh-CN"/>
          </a:p>
        </p:txBody>
      </p:sp>
      <p:sp>
        <p:nvSpPr>
          <p:cNvPr id="1310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具体步骤</a:t>
            </a:r>
          </a:p>
        </p:txBody>
      </p:sp>
      <p:sp>
        <p:nvSpPr>
          <p:cNvPr id="1310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数据仓库的使用与维护</a:t>
            </a:r>
          </a:p>
          <a:p>
            <a:pPr lvl="1"/>
            <a:r>
              <a:rPr lang="zh-CN" altLang="en-US">
                <a:latin typeface="宋体" pitchFamily="2" charset="-122"/>
              </a:rPr>
              <a:t>建立分析、决策应用系统，在应用系统完成后即可投入使用，在使用中不断加深理解，改进主题，依照原型法的思想使系统更趋完善。</a:t>
            </a:r>
          </a:p>
          <a:p>
            <a:pPr lvl="1"/>
            <a:r>
              <a:rPr lang="zh-CN" altLang="en-US">
                <a:latin typeface="宋体" pitchFamily="2" charset="-122"/>
              </a:rPr>
              <a:t>在使用过程中还要不断加强维护。数据仓库维护的主要工作是数据刷新、数据的调整以及淘汰数据的及时清洗等。</a:t>
            </a:r>
          </a:p>
          <a:p>
            <a:endParaRPr lang="en-US" altLang="zh-CN" b="1">
              <a:solidFill>
                <a:srgbClr val="FF0066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fld id="{9E42CC43-9059-4F6B-8C18-69B8FC79EC84}" type="slidenum">
              <a:rPr lang="en-US" altLang="zh-CN"/>
              <a:pPr/>
              <a:t>2</a:t>
            </a:fld>
            <a:endParaRPr lang="en-US" altLang="zh-CN"/>
          </a:p>
        </p:txBody>
      </p:sp>
      <p:sp>
        <p:nvSpPr>
          <p:cNvPr id="136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主要内容</a:t>
            </a:r>
          </a:p>
        </p:txBody>
      </p:sp>
      <p:sp>
        <p:nvSpPr>
          <p:cNvPr id="1361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设计原则分类</a:t>
            </a:r>
          </a:p>
          <a:p>
            <a:r>
              <a:rPr lang="zh-CN" altLang="en-US"/>
              <a:t>面向主题原则</a:t>
            </a:r>
          </a:p>
          <a:p>
            <a:r>
              <a:rPr lang="zh-CN" altLang="en-US"/>
              <a:t>数据驱动原则</a:t>
            </a:r>
          </a:p>
          <a:p>
            <a:r>
              <a:rPr lang="zh-CN" altLang="en-US"/>
              <a:t>原型法设计原则</a:t>
            </a:r>
          </a:p>
          <a:p>
            <a:r>
              <a:rPr lang="zh-CN" altLang="en-US"/>
              <a:t>具体步骤</a:t>
            </a:r>
          </a:p>
          <a:p>
            <a:endParaRPr lang="zh-CN" altLang="en-US"/>
          </a:p>
          <a:p>
            <a:endParaRPr lang="en-US" altLang="zh-CN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fld id="{E574B910-44A8-429C-B082-DB1DF5056941}" type="slidenum">
              <a:rPr lang="en-US" altLang="zh-CN"/>
              <a:pPr/>
              <a:t>3</a:t>
            </a:fld>
            <a:endParaRPr lang="en-US" altLang="zh-CN"/>
          </a:p>
        </p:txBody>
      </p:sp>
      <p:sp>
        <p:nvSpPr>
          <p:cNvPr id="1218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设计原则分类</a:t>
            </a:r>
          </a:p>
        </p:txBody>
      </p:sp>
      <p:sp>
        <p:nvSpPr>
          <p:cNvPr id="1218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z="2800"/>
              <a:t>数据仓库是面向主题的、集成的、非易失的、随时间不断变化的，这些特点决定了数据仓库的系统设计不能采用同开发传统的</a:t>
            </a:r>
            <a:r>
              <a:rPr lang="en-US" altLang="zh-CN" sz="2800">
                <a:latin typeface="Times New Roman" pitchFamily="18" charset="0"/>
              </a:rPr>
              <a:t>OLTP</a:t>
            </a:r>
            <a:r>
              <a:rPr lang="zh-CN" altLang="en-US" sz="2800"/>
              <a:t>数据库一样的设计方法，其设计过程必须遵循下述三条原则：</a:t>
            </a:r>
          </a:p>
          <a:p>
            <a:pPr lvl="1"/>
            <a:r>
              <a:rPr lang="zh-CN" altLang="en-US">
                <a:latin typeface="宋体" pitchFamily="2" charset="-122"/>
              </a:rPr>
              <a:t>面向主题原则</a:t>
            </a:r>
          </a:p>
          <a:p>
            <a:pPr lvl="1"/>
            <a:r>
              <a:rPr lang="zh-CN" altLang="en-US">
                <a:latin typeface="宋体" pitchFamily="2" charset="-122"/>
              </a:rPr>
              <a:t>数据驱动原则</a:t>
            </a:r>
          </a:p>
          <a:p>
            <a:pPr lvl="1"/>
            <a:r>
              <a:rPr lang="zh-CN" altLang="en-US">
                <a:latin typeface="宋体" pitchFamily="2" charset="-122"/>
              </a:rPr>
              <a:t>原型法设计原则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fld id="{4313D41A-0F48-4466-B17D-822064FFFE71}" type="slidenum">
              <a:rPr lang="en-US" altLang="zh-CN"/>
              <a:pPr/>
              <a:t>4</a:t>
            </a:fld>
            <a:endParaRPr lang="en-US" altLang="zh-CN"/>
          </a:p>
        </p:txBody>
      </p:sp>
      <p:sp>
        <p:nvSpPr>
          <p:cNvPr id="1228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面向主题原则</a:t>
            </a:r>
          </a:p>
        </p:txBody>
      </p:sp>
      <p:sp>
        <p:nvSpPr>
          <p:cNvPr id="1228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itchFamily="2" charset="2"/>
              <a:buNone/>
            </a:pPr>
            <a:endParaRPr lang="en-US" altLang="zh-CN" sz="2400"/>
          </a:p>
          <a:p>
            <a:pPr lvl="1"/>
            <a:r>
              <a:rPr lang="zh-CN" altLang="en-US" sz="2400">
                <a:latin typeface="宋体" pitchFamily="2" charset="-122"/>
              </a:rPr>
              <a:t>构建数据仓库的目的是面向企业的管理人员，为经营管理提供决策支持信息。因此数据仓库的组织设计必须以用户决策的需要来确定，即从用户决策的主观需求（主题）开始。</a:t>
            </a:r>
          </a:p>
          <a:p>
            <a:pPr lvl="1"/>
            <a:endParaRPr lang="zh-CN" altLang="en-US" sz="2400">
              <a:latin typeface="宋体" pitchFamily="2" charset="-122"/>
            </a:endParaRPr>
          </a:p>
          <a:p>
            <a:pPr lvl="1"/>
            <a:r>
              <a:rPr lang="zh-CN" altLang="en-US" sz="2400">
                <a:latin typeface="宋体" pitchFamily="2" charset="-122"/>
              </a:rPr>
              <a:t>为了进行数据分析首先要有分析的主题，以主题为起始点，进行相关数据的设计，最终建立起一个面向主题的分析型环境。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fld id="{66E50977-D7D1-47B9-ADC1-451F845B9127}" type="slidenum">
              <a:rPr lang="en-US" altLang="zh-CN"/>
              <a:pPr/>
              <a:t>5</a:t>
            </a:fld>
            <a:endParaRPr lang="en-US" altLang="zh-CN"/>
          </a:p>
        </p:txBody>
      </p:sp>
      <p:sp>
        <p:nvSpPr>
          <p:cNvPr id="1239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数据驱动原则</a:t>
            </a:r>
          </a:p>
        </p:txBody>
      </p:sp>
      <p:sp>
        <p:nvSpPr>
          <p:cNvPr id="1239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55650" y="1700213"/>
            <a:ext cx="7704138" cy="3746500"/>
          </a:xfrm>
        </p:spPr>
        <p:txBody>
          <a:bodyPr/>
          <a:lstStyle/>
          <a:p>
            <a:pPr lvl="1"/>
            <a:r>
              <a:rPr lang="zh-CN" altLang="en-US" b="1">
                <a:latin typeface="宋体" pitchFamily="2" charset="-122"/>
              </a:rPr>
              <a:t>数据的来源</a:t>
            </a:r>
          </a:p>
          <a:p>
            <a:pPr lvl="2"/>
            <a:r>
              <a:rPr lang="zh-CN" altLang="en-US" sz="2000">
                <a:latin typeface="宋体" pitchFamily="2" charset="-122"/>
              </a:rPr>
              <a:t>由于数据仓库是在现存数据库系统基础上进行开发的，它着眼于有效地提取、综合、集成和挖掘已有数据库中的数据资源，服务于企业高层领导管理决策分析的需要。因此数据仓库中的数据必须是从已有的数据源中抽取出来，是已经存在的数据或对已经存在的数据进行加工处理而获得。</a:t>
            </a:r>
          </a:p>
          <a:p>
            <a:pPr lvl="1"/>
            <a:r>
              <a:rPr lang="zh-CN" altLang="en-US" b="1">
                <a:latin typeface="宋体" pitchFamily="2" charset="-122"/>
              </a:rPr>
              <a:t>数据驱动方法（原则）</a:t>
            </a:r>
          </a:p>
          <a:p>
            <a:pPr lvl="2"/>
            <a:r>
              <a:rPr lang="zh-CN" altLang="en-US" sz="2000">
                <a:latin typeface="宋体" pitchFamily="2" charset="-122"/>
              </a:rPr>
              <a:t>在数据仓库设计中，由于其所有数据均应建立在已有的数据库基础上，即是从已经存在于操作型环境中的数据出发进行数据仓库的设计，这种设计方法被称为：“数据驱动”方法。</a:t>
            </a:r>
          </a:p>
          <a:p>
            <a:pPr>
              <a:buFont typeface="Wingdings" pitchFamily="2" charset="2"/>
              <a:buNone/>
            </a:pPr>
            <a:endParaRPr lang="zh-CN" altLang="en-US"/>
          </a:p>
          <a:p>
            <a:endParaRPr lang="en-US" altLang="zh-CN" sz="2000">
              <a:latin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fld id="{17DFE694-9DBA-4DF7-8236-02CD38F99DA3}" type="slidenum">
              <a:rPr lang="en-US" altLang="zh-CN"/>
              <a:pPr/>
              <a:t>6</a:t>
            </a:fld>
            <a:endParaRPr lang="en-US" altLang="zh-CN"/>
          </a:p>
        </p:txBody>
      </p:sp>
      <p:sp>
        <p:nvSpPr>
          <p:cNvPr id="1249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原型法设计原则</a:t>
            </a:r>
          </a:p>
        </p:txBody>
      </p:sp>
      <p:sp>
        <p:nvSpPr>
          <p:cNvPr id="1249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79388" y="1700213"/>
            <a:ext cx="8382000" cy="4114800"/>
          </a:xfrm>
        </p:spPr>
        <p:txBody>
          <a:bodyPr/>
          <a:lstStyle/>
          <a:p>
            <a:pPr lvl="1">
              <a:lnSpc>
                <a:spcPct val="90000"/>
              </a:lnSpc>
            </a:pPr>
            <a:r>
              <a:rPr lang="zh-CN" altLang="en-US" sz="2400">
                <a:latin typeface="宋体" pitchFamily="2" charset="-122"/>
              </a:rPr>
              <a:t>数据仓库系统的原始需求不明确，且不断变化与增加，开发者最初并不能确切了解到用户的明确而详细的需求，用户所能提供的无非是需求的大的方向以及部分需求，更不能较准确地预见到以后的需求。因此，采用原型法来进行数据仓库的开发是比较合适的，即从构建系统的基本框架着手，不断丰富与完善整个系统。</a:t>
            </a:r>
            <a:endParaRPr lang="zh-CN" altLang="en-US" sz="2000">
              <a:latin typeface="宋体" pitchFamily="2" charset="-122"/>
            </a:endParaRPr>
          </a:p>
          <a:p>
            <a:pPr lvl="1">
              <a:lnSpc>
                <a:spcPct val="90000"/>
              </a:lnSpc>
            </a:pPr>
            <a:r>
              <a:rPr lang="zh-CN" altLang="en-US" sz="2400">
                <a:latin typeface="宋体" pitchFamily="2" charset="-122"/>
              </a:rPr>
              <a:t>数据仓库的设计是一个逐步求精的过程，用户的需求是在设计过程中不断细化明确的。同时，数据仓库系统的开发也是一个经过不断循环、反馈而使系统不断增长与完善的过程。在数据仓库开发的整个过程中，自始至终要求决策人员和开发者的共同参与和密切合作，不做或尽量少做无效工作或重复工作。</a:t>
            </a:r>
            <a:endParaRPr lang="zh-CN" altLang="en-US" sz="24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fld id="{0DF5FE8B-4D27-4B5C-8D91-C4E6F913CD3E}" type="slidenum">
              <a:rPr lang="en-US" altLang="zh-CN"/>
              <a:pPr/>
              <a:t>7</a:t>
            </a:fld>
            <a:endParaRPr lang="en-US" altLang="zh-CN"/>
          </a:p>
        </p:txBody>
      </p:sp>
      <p:sp>
        <p:nvSpPr>
          <p:cNvPr id="1259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具体步骤</a:t>
            </a:r>
          </a:p>
        </p:txBody>
      </p:sp>
      <p:sp>
        <p:nvSpPr>
          <p:cNvPr id="1259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>
                <a:latin typeface="宋体" pitchFamily="2" charset="-122"/>
              </a:rPr>
              <a:t>数据仓库设计大致有如下几个步骤</a:t>
            </a:r>
            <a:r>
              <a:rPr lang="zh-CN" altLang="en-US"/>
              <a:t>：</a:t>
            </a:r>
          </a:p>
          <a:p>
            <a:pPr lvl="1"/>
            <a:r>
              <a:rPr lang="zh-CN" altLang="en-US"/>
              <a:t>明确主题</a:t>
            </a:r>
          </a:p>
          <a:p>
            <a:pPr lvl="1"/>
            <a:r>
              <a:rPr lang="zh-CN" altLang="en-US"/>
              <a:t>概念设计</a:t>
            </a:r>
          </a:p>
          <a:p>
            <a:pPr lvl="1"/>
            <a:r>
              <a:rPr lang="zh-CN" altLang="en-US"/>
              <a:t>技术准备</a:t>
            </a:r>
          </a:p>
          <a:p>
            <a:pPr lvl="1"/>
            <a:r>
              <a:rPr lang="zh-CN" altLang="en-US"/>
              <a:t>逻辑设计</a:t>
            </a:r>
          </a:p>
          <a:p>
            <a:pPr lvl="1"/>
            <a:r>
              <a:rPr lang="zh-CN" altLang="en-US"/>
              <a:t>物理设计</a:t>
            </a:r>
          </a:p>
          <a:p>
            <a:pPr lvl="1"/>
            <a:r>
              <a:rPr lang="zh-CN" altLang="en-US"/>
              <a:t>数据仓库生成</a:t>
            </a:r>
          </a:p>
          <a:p>
            <a:pPr lvl="1"/>
            <a:r>
              <a:rPr lang="zh-CN" altLang="en-US"/>
              <a:t>数据仓库的运行与维护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fld id="{3AE5F8EC-22D0-40A9-BA65-94AD649E745B}" type="slidenum">
              <a:rPr lang="en-US" altLang="zh-CN"/>
              <a:pPr/>
              <a:t>8</a:t>
            </a:fld>
            <a:endParaRPr lang="en-US" altLang="zh-CN"/>
          </a:p>
        </p:txBody>
      </p:sp>
      <p:sp>
        <p:nvSpPr>
          <p:cNvPr id="1269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具体步骤</a:t>
            </a:r>
          </a:p>
        </p:txBody>
      </p:sp>
      <p:sp>
        <p:nvSpPr>
          <p:cNvPr id="1269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0113" y="1773238"/>
            <a:ext cx="7661275" cy="4114800"/>
          </a:xfrm>
        </p:spPr>
        <p:txBody>
          <a:bodyPr/>
          <a:lstStyle/>
          <a:p>
            <a:pPr algn="just"/>
            <a:r>
              <a:rPr lang="zh-CN" altLang="en-US"/>
              <a:t>明确主题</a:t>
            </a:r>
          </a:p>
          <a:p>
            <a:pPr lvl="1" algn="just"/>
            <a:r>
              <a:rPr lang="zh-CN" altLang="en-US" sz="2000"/>
              <a:t>在数据仓库设计的开始，首先要做的事是有关分析人员需确定领域的分析对象，这个</a:t>
            </a:r>
            <a:r>
              <a:rPr lang="zh-CN" altLang="en-US" sz="2000">
                <a:latin typeface="宋体" pitchFamily="2" charset="-122"/>
              </a:rPr>
              <a:t>对象就是主题。</a:t>
            </a:r>
          </a:p>
          <a:p>
            <a:pPr lvl="2" algn="just"/>
            <a:r>
              <a:rPr lang="zh-CN" altLang="en-US" sz="2000">
                <a:latin typeface="宋体" pitchFamily="2" charset="-122"/>
              </a:rPr>
              <a:t>如在商场中经常需要分析的主题是商品、顾客与供应商。</a:t>
            </a:r>
          </a:p>
          <a:p>
            <a:pPr algn="just"/>
            <a:endParaRPr lang="zh-CN" altLang="en-US" sz="2000">
              <a:latin typeface="宋体" pitchFamily="2" charset="-122"/>
            </a:endParaRPr>
          </a:p>
          <a:p>
            <a:pPr lvl="1" algn="just"/>
            <a:r>
              <a:rPr lang="zh-CN" altLang="en-US" sz="2000">
                <a:latin typeface="宋体" pitchFamily="2" charset="-122"/>
              </a:rPr>
              <a:t>主题是一种较高层次的抽象，对它的认识与表示是一个逐步完善的过程。因此，在开始时不妨先确定一个初步的主题概念以利于设计工作的开始，此后随着设计工作的进一步开展，再逐步扩充与完善。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fld id="{30896569-4201-4E93-8D5B-FB51B7004E4D}" type="slidenum">
              <a:rPr lang="en-US" altLang="zh-CN"/>
              <a:pPr/>
              <a:t>9</a:t>
            </a:fld>
            <a:endParaRPr lang="en-US" altLang="zh-CN"/>
          </a:p>
        </p:txBody>
      </p:sp>
      <p:sp>
        <p:nvSpPr>
          <p:cNvPr id="1280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具体步骤</a:t>
            </a:r>
          </a:p>
        </p:txBody>
      </p:sp>
      <p:sp>
        <p:nvSpPr>
          <p:cNvPr id="1280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0113" y="1700213"/>
            <a:ext cx="7488237" cy="4897437"/>
          </a:xfrm>
        </p:spPr>
        <p:txBody>
          <a:bodyPr/>
          <a:lstStyle/>
          <a:p>
            <a:r>
              <a:rPr lang="zh-CN" altLang="en-US" sz="2400"/>
              <a:t>概念设计</a:t>
            </a:r>
          </a:p>
          <a:p>
            <a:pPr lvl="1"/>
            <a:r>
              <a:rPr lang="zh-CN" altLang="en-US" sz="2000"/>
              <a:t>在明确主题与已有数据源的情况下，用</a:t>
            </a:r>
            <a:r>
              <a:rPr lang="en-US" altLang="zh-CN" sz="2000"/>
              <a:t>E-R</a:t>
            </a:r>
            <a:r>
              <a:rPr lang="zh-CN" altLang="en-US" sz="2000"/>
              <a:t>图建立一个数据仓库抽象数据模型。</a:t>
            </a:r>
          </a:p>
          <a:p>
            <a:r>
              <a:rPr lang="zh-CN" altLang="en-US" sz="2400"/>
              <a:t>技术准备</a:t>
            </a:r>
          </a:p>
          <a:p>
            <a:pPr lvl="1"/>
            <a:r>
              <a:rPr lang="zh-CN" altLang="en-US" sz="2000">
                <a:latin typeface="宋体" pitchFamily="2" charset="-122"/>
              </a:rPr>
              <a:t>准备具体的物理实现环境，包括：</a:t>
            </a:r>
          </a:p>
          <a:p>
            <a:pPr lvl="2"/>
            <a:r>
              <a:rPr lang="zh-CN" altLang="en-US" sz="2000" b="1"/>
              <a:t>概念模型的评估</a:t>
            </a:r>
            <a:r>
              <a:rPr lang="zh-CN" altLang="en-US" sz="2000"/>
              <a:t>：其内容包括数据仓库的性能指标，如数据存取能力，模型重组能力，数据装载能力等。</a:t>
            </a:r>
          </a:p>
          <a:p>
            <a:pPr lvl="2"/>
            <a:r>
              <a:rPr lang="zh-CN" altLang="en-US" sz="2000"/>
              <a:t>在评估基础上</a:t>
            </a:r>
            <a:r>
              <a:rPr lang="zh-CN" altLang="en-US" sz="2000" b="1"/>
              <a:t>提出数据仓库的软硬件平台要求</a:t>
            </a:r>
            <a:r>
              <a:rPr lang="zh-CN" altLang="en-US" sz="2000"/>
              <a:t>，包括计算机、网络结构、操作系统、数据库及数据仓库软件的选购要求等。</a:t>
            </a:r>
            <a:endParaRPr lang="zh-CN" altLang="en-US" sz="2000">
              <a:latin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">
  <a:themeElements>
    <a:clrScheme name="default 7">
      <a:dk1>
        <a:srgbClr val="000000"/>
      </a:dk1>
      <a:lt1>
        <a:srgbClr val="FFFFFF"/>
      </a:lt1>
      <a:dk2>
        <a:srgbClr val="372221"/>
      </a:dk2>
      <a:lt2>
        <a:srgbClr val="808080"/>
      </a:lt2>
      <a:accent1>
        <a:srgbClr val="009999"/>
      </a:accent1>
      <a:accent2>
        <a:srgbClr val="9AAC98"/>
      </a:accent2>
      <a:accent3>
        <a:srgbClr val="FFFFFF"/>
      </a:accent3>
      <a:accent4>
        <a:srgbClr val="000000"/>
      </a:accent4>
      <a:accent5>
        <a:srgbClr val="AACACA"/>
      </a:accent5>
      <a:accent6>
        <a:srgbClr val="8B9B89"/>
      </a:accent6>
      <a:hlink>
        <a:srgbClr val="666699"/>
      </a:hlink>
      <a:folHlink>
        <a:srgbClr val="B2B2B2"/>
      </a:folHlink>
    </a:clrScheme>
    <a:fontScheme name="default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1">
        <a:dk1>
          <a:srgbClr val="080808"/>
        </a:dk1>
        <a:lt1>
          <a:srgbClr val="F8F8F8"/>
        </a:lt1>
        <a:dk2>
          <a:srgbClr val="330000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ADAAAA"/>
        </a:accent3>
        <a:accent4>
          <a:srgbClr val="D4D4D4"/>
        </a:accent4>
        <a:accent5>
          <a:srgbClr val="FFCAAA"/>
        </a:accent5>
        <a:accent6>
          <a:srgbClr val="B92D00"/>
        </a:accent6>
        <a:hlink>
          <a:srgbClr val="CC6600"/>
        </a:hlink>
        <a:folHlink>
          <a:srgbClr val="B2B28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2">
        <a:dk1>
          <a:srgbClr val="333333"/>
        </a:dk1>
        <a:lt1>
          <a:srgbClr val="F8F8F8"/>
        </a:lt1>
        <a:dk2>
          <a:srgbClr val="800000"/>
        </a:dk2>
        <a:lt2>
          <a:srgbClr val="FFFFFF"/>
        </a:lt2>
        <a:accent1>
          <a:srgbClr val="CC9900"/>
        </a:accent1>
        <a:accent2>
          <a:srgbClr val="666666"/>
        </a:accent2>
        <a:accent3>
          <a:srgbClr val="C0AAAA"/>
        </a:accent3>
        <a:accent4>
          <a:srgbClr val="D4D4D4"/>
        </a:accent4>
        <a:accent5>
          <a:srgbClr val="E2CAAA"/>
        </a:accent5>
        <a:accent6>
          <a:srgbClr val="5C5C5C"/>
        </a:accent6>
        <a:hlink>
          <a:srgbClr val="CC6600"/>
        </a:hlink>
        <a:folHlink>
          <a:srgbClr val="95A58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3">
        <a:dk1>
          <a:srgbClr val="5F5F5F"/>
        </a:dk1>
        <a:lt1>
          <a:srgbClr val="A4BEE0"/>
        </a:lt1>
        <a:dk2>
          <a:srgbClr val="013253"/>
        </a:dk2>
        <a:lt2>
          <a:srgbClr val="FFFFFF"/>
        </a:lt2>
        <a:accent1>
          <a:srgbClr val="588480"/>
        </a:accent1>
        <a:accent2>
          <a:srgbClr val="6600FF"/>
        </a:accent2>
        <a:accent3>
          <a:srgbClr val="AAADB3"/>
        </a:accent3>
        <a:accent4>
          <a:srgbClr val="8BA2BF"/>
        </a:accent4>
        <a:accent5>
          <a:srgbClr val="B4C2C0"/>
        </a:accent5>
        <a:accent6>
          <a:srgbClr val="5C00E7"/>
        </a:accent6>
        <a:hlink>
          <a:srgbClr val="CCCC00"/>
        </a:hlink>
        <a:folHlink>
          <a:srgbClr val="5F5F5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4">
        <a:dk1>
          <a:srgbClr val="003300"/>
        </a:dk1>
        <a:lt1>
          <a:srgbClr val="F8F8F8"/>
        </a:lt1>
        <a:dk2>
          <a:srgbClr val="3D4A1C"/>
        </a:dk2>
        <a:lt2>
          <a:srgbClr val="FFFFFF"/>
        </a:lt2>
        <a:accent1>
          <a:srgbClr val="99CC00"/>
        </a:accent1>
        <a:accent2>
          <a:srgbClr val="669900"/>
        </a:accent2>
        <a:accent3>
          <a:srgbClr val="AFB1AB"/>
        </a:accent3>
        <a:accent4>
          <a:srgbClr val="D4D4D4"/>
        </a:accent4>
        <a:accent5>
          <a:srgbClr val="CAE2AA"/>
        </a:accent5>
        <a:accent6>
          <a:srgbClr val="5C8A00"/>
        </a:accent6>
        <a:hlink>
          <a:srgbClr val="CC9900"/>
        </a:hlink>
        <a:folHlink>
          <a:srgbClr val="B2B28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5">
        <a:dk1>
          <a:srgbClr val="333333"/>
        </a:dk1>
        <a:lt1>
          <a:srgbClr val="F8F8F8"/>
        </a:lt1>
        <a:dk2>
          <a:srgbClr val="005D8C"/>
        </a:dk2>
        <a:lt2>
          <a:srgbClr val="FFFFFF"/>
        </a:lt2>
        <a:accent1>
          <a:srgbClr val="00CC99"/>
        </a:accent1>
        <a:accent2>
          <a:srgbClr val="0099CC"/>
        </a:accent2>
        <a:accent3>
          <a:srgbClr val="AAB6C5"/>
        </a:accent3>
        <a:accent4>
          <a:srgbClr val="D4D4D4"/>
        </a:accent4>
        <a:accent5>
          <a:srgbClr val="AAE2CA"/>
        </a:accent5>
        <a:accent6>
          <a:srgbClr val="008AB9"/>
        </a:accent6>
        <a:hlink>
          <a:srgbClr val="FFCC00"/>
        </a:hlink>
        <a:folHlink>
          <a:srgbClr val="D8D48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6">
        <a:dk1>
          <a:srgbClr val="000000"/>
        </a:dk1>
        <a:lt1>
          <a:srgbClr val="ECAE00"/>
        </a:lt1>
        <a:dk2>
          <a:srgbClr val="FFFFFF"/>
        </a:dk2>
        <a:lt2>
          <a:srgbClr val="333333"/>
        </a:lt2>
        <a:accent1>
          <a:srgbClr val="CC6600"/>
        </a:accent1>
        <a:accent2>
          <a:srgbClr val="BA6D10"/>
        </a:accent2>
        <a:accent3>
          <a:srgbClr val="F4D3AA"/>
        </a:accent3>
        <a:accent4>
          <a:srgbClr val="000000"/>
        </a:accent4>
        <a:accent5>
          <a:srgbClr val="E2B8AA"/>
        </a:accent5>
        <a:accent6>
          <a:srgbClr val="A8620D"/>
        </a:accent6>
        <a:hlink>
          <a:srgbClr val="666633"/>
        </a:hlink>
        <a:folHlink>
          <a:srgbClr val="8D996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7">
        <a:dk1>
          <a:srgbClr val="000000"/>
        </a:dk1>
        <a:lt1>
          <a:srgbClr val="FFFFFF"/>
        </a:lt1>
        <a:dk2>
          <a:srgbClr val="372221"/>
        </a:dk2>
        <a:lt2>
          <a:srgbClr val="808080"/>
        </a:lt2>
        <a:accent1>
          <a:srgbClr val="009999"/>
        </a:accent1>
        <a:accent2>
          <a:srgbClr val="9AAC98"/>
        </a:accent2>
        <a:accent3>
          <a:srgbClr val="FFFFFF"/>
        </a:accent3>
        <a:accent4>
          <a:srgbClr val="000000"/>
        </a:accent4>
        <a:accent5>
          <a:srgbClr val="AACACA"/>
        </a:accent5>
        <a:accent6>
          <a:srgbClr val="8B9B89"/>
        </a:accent6>
        <a:hlink>
          <a:srgbClr val="666699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8">
        <a:dk1>
          <a:srgbClr val="292929"/>
        </a:dk1>
        <a:lt1>
          <a:srgbClr val="FFFFFF"/>
        </a:lt1>
        <a:dk2>
          <a:srgbClr val="000000"/>
        </a:dk2>
        <a:lt2>
          <a:srgbClr val="808080"/>
        </a:lt2>
        <a:accent1>
          <a:srgbClr val="CC9900"/>
        </a:accent1>
        <a:accent2>
          <a:srgbClr val="CCCC99"/>
        </a:accent2>
        <a:accent3>
          <a:srgbClr val="FFFFFF"/>
        </a:accent3>
        <a:accent4>
          <a:srgbClr val="212121"/>
        </a:accent4>
        <a:accent5>
          <a:srgbClr val="E2CAAA"/>
        </a:accent5>
        <a:accent6>
          <a:srgbClr val="B9B98A"/>
        </a:accent6>
        <a:hlink>
          <a:srgbClr val="999933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default</Template>
  <TotalTime>11</TotalTime>
  <Words>910</Words>
  <Application>Microsoft Office PowerPoint</Application>
  <PresentationFormat>全屏显示(4:3)</PresentationFormat>
  <Paragraphs>74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8" baseType="lpstr">
      <vt:lpstr>Arial</vt:lpstr>
      <vt:lpstr>宋体</vt:lpstr>
      <vt:lpstr>Times New Roman</vt:lpstr>
      <vt:lpstr>Wingdings</vt:lpstr>
      <vt:lpstr>Tahoma</vt:lpstr>
      <vt:lpstr>default</vt:lpstr>
      <vt:lpstr>数据仓库的设计</vt:lpstr>
      <vt:lpstr>主要内容</vt:lpstr>
      <vt:lpstr>设计原则分类</vt:lpstr>
      <vt:lpstr>面向主题原则</vt:lpstr>
      <vt:lpstr>数据驱动原则</vt:lpstr>
      <vt:lpstr>原型法设计原则</vt:lpstr>
      <vt:lpstr>具体步骤</vt:lpstr>
      <vt:lpstr>具体步骤</vt:lpstr>
      <vt:lpstr>具体步骤</vt:lpstr>
      <vt:lpstr>具体步骤</vt:lpstr>
      <vt:lpstr>具体步骤</vt:lpstr>
      <vt:lpstr>具体步骤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数据仓库的设计</dc:title>
  <dc:creator>sky</dc:creator>
  <cp:lastModifiedBy>luo</cp:lastModifiedBy>
  <cp:revision>6</cp:revision>
  <cp:lastPrinted>1601-01-01T00:00:00Z</cp:lastPrinted>
  <dcterms:created xsi:type="dcterms:W3CDTF">2008-11-01T08:18:01Z</dcterms:created>
  <dcterms:modified xsi:type="dcterms:W3CDTF">2016-06-12T00:49:04Z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7</vt:i4>
  </property>
</Properties>
</file>